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63" r:id="rId2"/>
    <p:sldId id="257" r:id="rId3"/>
    <p:sldId id="259" r:id="rId4"/>
    <p:sldId id="264" r:id="rId5"/>
    <p:sldId id="260" r:id="rId6"/>
    <p:sldId id="261" r:id="rId7"/>
    <p:sldId id="265" r:id="rId8"/>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CHISMWAN CHATTERJEE" userId="1bc0d9fce89002a0" providerId="LiveId" clId="{9515530F-AEDF-4A54-8472-FF0E2812D349}"/>
    <pc:docChg chg="custSel modSld">
      <pc:chgData name="ARCHISMWAN CHATTERJEE" userId="1bc0d9fce89002a0" providerId="LiveId" clId="{9515530F-AEDF-4A54-8472-FF0E2812D349}" dt="2024-01-04T05:53:38.440" v="162" actId="20577"/>
      <pc:docMkLst>
        <pc:docMk/>
      </pc:docMkLst>
      <pc:sldChg chg="modSp mod">
        <pc:chgData name="ARCHISMWAN CHATTERJEE" userId="1bc0d9fce89002a0" providerId="LiveId" clId="{9515530F-AEDF-4A54-8472-FF0E2812D349}" dt="2024-01-03T21:15:54.470" v="14" actId="20577"/>
        <pc:sldMkLst>
          <pc:docMk/>
          <pc:sldMk cId="0" sldId="257"/>
        </pc:sldMkLst>
        <pc:spChg chg="mod">
          <ac:chgData name="ARCHISMWAN CHATTERJEE" userId="1bc0d9fce89002a0" providerId="LiveId" clId="{9515530F-AEDF-4A54-8472-FF0E2812D349}" dt="2024-01-03T21:15:54.470" v="14" actId="20577"/>
          <ac:spMkLst>
            <pc:docMk/>
            <pc:sldMk cId="0" sldId="257"/>
            <ac:spMk id="6" creationId="{00000000-0000-0000-0000-000000000000}"/>
          </ac:spMkLst>
        </pc:spChg>
      </pc:sldChg>
      <pc:sldChg chg="modSp mod">
        <pc:chgData name="ARCHISMWAN CHATTERJEE" userId="1bc0d9fce89002a0" providerId="LiveId" clId="{9515530F-AEDF-4A54-8472-FF0E2812D349}" dt="2024-01-04T05:48:55.132" v="137" actId="2711"/>
        <pc:sldMkLst>
          <pc:docMk/>
          <pc:sldMk cId="0" sldId="260"/>
        </pc:sldMkLst>
        <pc:spChg chg="mod">
          <ac:chgData name="ARCHISMWAN CHATTERJEE" userId="1bc0d9fce89002a0" providerId="LiveId" clId="{9515530F-AEDF-4A54-8472-FF0E2812D349}" dt="2024-01-03T21:15:05.970" v="5" actId="255"/>
          <ac:spMkLst>
            <pc:docMk/>
            <pc:sldMk cId="0" sldId="260"/>
            <ac:spMk id="17" creationId="{00000000-0000-0000-0000-000000000000}"/>
          </ac:spMkLst>
        </pc:spChg>
        <pc:spChg chg="mod">
          <ac:chgData name="ARCHISMWAN CHATTERJEE" userId="1bc0d9fce89002a0" providerId="LiveId" clId="{9515530F-AEDF-4A54-8472-FF0E2812D349}" dt="2024-01-04T05:48:55.132" v="137" actId="2711"/>
          <ac:spMkLst>
            <pc:docMk/>
            <pc:sldMk cId="0" sldId="260"/>
            <ac:spMk id="26" creationId="{F24501AD-6870-8704-C393-0D6C644B9C0B}"/>
          </ac:spMkLst>
        </pc:spChg>
      </pc:sldChg>
      <pc:sldChg chg="addSp delSp modSp mod">
        <pc:chgData name="ARCHISMWAN CHATTERJEE" userId="1bc0d9fce89002a0" providerId="LiveId" clId="{9515530F-AEDF-4A54-8472-FF0E2812D349}" dt="2024-01-04T05:53:38.440" v="162" actId="20577"/>
        <pc:sldMkLst>
          <pc:docMk/>
          <pc:sldMk cId="0" sldId="261"/>
        </pc:sldMkLst>
        <pc:spChg chg="mod">
          <ac:chgData name="ARCHISMWAN CHATTERJEE" userId="1bc0d9fce89002a0" providerId="LiveId" clId="{9515530F-AEDF-4A54-8472-FF0E2812D349}" dt="2024-01-04T05:53:38.440" v="162" actId="20577"/>
          <ac:spMkLst>
            <pc:docMk/>
            <pc:sldMk cId="0" sldId="261"/>
            <ac:spMk id="6" creationId="{00000000-0000-0000-0000-000000000000}"/>
          </ac:spMkLst>
        </pc:spChg>
        <pc:spChg chg="mod">
          <ac:chgData name="ARCHISMWAN CHATTERJEE" userId="1bc0d9fce89002a0" providerId="LiveId" clId="{9515530F-AEDF-4A54-8472-FF0E2812D349}" dt="2024-01-04T05:47:03.516" v="119" actId="20577"/>
          <ac:spMkLst>
            <pc:docMk/>
            <pc:sldMk cId="0" sldId="261"/>
            <ac:spMk id="7" creationId="{00000000-0000-0000-0000-000000000000}"/>
          </ac:spMkLst>
        </pc:spChg>
        <pc:spChg chg="mod">
          <ac:chgData name="ARCHISMWAN CHATTERJEE" userId="1bc0d9fce89002a0" providerId="LiveId" clId="{9515530F-AEDF-4A54-8472-FF0E2812D349}" dt="2024-01-04T05:53:16.382" v="155" actId="20577"/>
          <ac:spMkLst>
            <pc:docMk/>
            <pc:sldMk cId="0" sldId="261"/>
            <ac:spMk id="10" creationId="{00000000-0000-0000-0000-000000000000}"/>
          </ac:spMkLst>
        </pc:spChg>
        <pc:picChg chg="del">
          <ac:chgData name="ARCHISMWAN CHATTERJEE" userId="1bc0d9fce89002a0" providerId="LiveId" clId="{9515530F-AEDF-4A54-8472-FF0E2812D349}" dt="2024-01-04T05:51:19.921" v="139" actId="478"/>
          <ac:picMkLst>
            <pc:docMk/>
            <pc:sldMk cId="0" sldId="261"/>
            <ac:picMk id="5" creationId="{00000000-0000-0000-0000-000000000000}"/>
          </ac:picMkLst>
        </pc:picChg>
        <pc:picChg chg="mod">
          <ac:chgData name="ARCHISMWAN CHATTERJEE" userId="1bc0d9fce89002a0" providerId="LiveId" clId="{9515530F-AEDF-4A54-8472-FF0E2812D349}" dt="2024-01-04T05:52:46.450" v="147" actId="1440"/>
          <ac:picMkLst>
            <pc:docMk/>
            <pc:sldMk cId="0" sldId="261"/>
            <ac:picMk id="8" creationId="{00000000-0000-0000-0000-000000000000}"/>
          </ac:picMkLst>
        </pc:picChg>
        <pc:picChg chg="add mod">
          <ac:chgData name="ARCHISMWAN CHATTERJEE" userId="1bc0d9fce89002a0" providerId="LiveId" clId="{9515530F-AEDF-4A54-8472-FF0E2812D349}" dt="2024-01-04T05:52:42.772" v="146" actId="1440"/>
          <ac:picMkLst>
            <pc:docMk/>
            <pc:sldMk cId="0" sldId="261"/>
            <ac:picMk id="1026" creationId="{70DDE6D3-E7BE-8E95-3B5F-77E3E5E03C96}"/>
          </ac:picMkLst>
        </pc:picChg>
      </pc:sldChg>
      <pc:sldChg chg="modSp mod">
        <pc:chgData name="ARCHISMWAN CHATTERJEE" userId="1bc0d9fce89002a0" providerId="LiveId" clId="{9515530F-AEDF-4A54-8472-FF0E2812D349}" dt="2024-01-03T21:14:10.138" v="3" actId="1076"/>
        <pc:sldMkLst>
          <pc:docMk/>
          <pc:sldMk cId="1217056895" sldId="265"/>
        </pc:sldMkLst>
        <pc:spChg chg="mod">
          <ac:chgData name="ARCHISMWAN CHATTERJEE" userId="1bc0d9fce89002a0" providerId="LiveId" clId="{9515530F-AEDF-4A54-8472-FF0E2812D349}" dt="2024-01-03T21:14:07.837" v="2" actId="1076"/>
          <ac:spMkLst>
            <pc:docMk/>
            <pc:sldMk cId="1217056895" sldId="265"/>
            <ac:spMk id="2" creationId="{BA3FD98A-A1FD-0EC7-CA6F-D44429DCC4AE}"/>
          </ac:spMkLst>
        </pc:spChg>
        <pc:picChg chg="mod">
          <ac:chgData name="ARCHISMWAN CHATTERJEE" userId="1bc0d9fce89002a0" providerId="LiveId" clId="{9515530F-AEDF-4A54-8472-FF0E2812D349}" dt="2024-01-03T21:14:10.138" v="3" actId="1076"/>
          <ac:picMkLst>
            <pc:docMk/>
            <pc:sldMk cId="1217056895" sldId="265"/>
            <ac:picMk id="4" creationId="{486DD0AF-5BD7-D623-7470-B966632C3638}"/>
          </ac:picMkLst>
        </pc:picChg>
      </pc:sldChg>
    </pc:docChg>
  </pc:docChgLst>
</pc:chgInfo>
</file>

<file path=ppt/media/image1.jpeg>
</file>

<file path=ppt/media/image2.png>
</file>

<file path=ppt/media/image3.png>
</file>

<file path=ppt/media/image4.png>
</file>

<file path=ppt/media/image5.jp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9856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8.jpe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Object Detection — Gestalt Robotics">
            <a:extLst>
              <a:ext uri="{FF2B5EF4-FFF2-40B4-BE49-F238E27FC236}">
                <a16:creationId xmlns:a16="http://schemas.microsoft.com/office/drawing/2014/main" id="{03BAAFD7-51BE-DD6B-B762-539A8B96E8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630400" cy="82296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93B4E1E-5957-AFF6-7B11-11F42B31448D}"/>
              </a:ext>
            </a:extLst>
          </p:cNvPr>
          <p:cNvSpPr txBox="1"/>
          <p:nvPr/>
        </p:nvSpPr>
        <p:spPr>
          <a:xfrm>
            <a:off x="1226373" y="727989"/>
            <a:ext cx="12177654" cy="839845"/>
          </a:xfrm>
          <a:prstGeom prst="rect">
            <a:avLst/>
          </a:prstGeom>
          <a:noFill/>
        </p:spPr>
        <p:txBody>
          <a:bodyPr wrap="square">
            <a:spAutoFit/>
          </a:bodyPr>
          <a:lstStyle/>
          <a:p>
            <a:pPr marL="0" indent="0" algn="ctr">
              <a:lnSpc>
                <a:spcPts val="5468"/>
              </a:lnSpc>
              <a:buNone/>
            </a:pPr>
            <a:r>
              <a:rPr lang="en-US" sz="6600" b="1" dirty="0" err="1">
                <a:latin typeface="Open Sans" panose="020B0606030504020204" pitchFamily="34" charset="0"/>
                <a:ea typeface="Open Sans" panose="020B0606030504020204" pitchFamily="34" charset="0"/>
                <a:cs typeface="Open Sans" panose="020B0606030504020204" pitchFamily="34" charset="0"/>
              </a:rPr>
              <a:t>SoundSight</a:t>
            </a:r>
            <a:r>
              <a:rPr lang="en-US" sz="6600" b="1" dirty="0">
                <a:latin typeface="Open Sans" panose="020B0606030504020204" pitchFamily="34" charset="0"/>
                <a:ea typeface="Open Sans" panose="020B0606030504020204" pitchFamily="34" charset="0"/>
                <a:cs typeface="Open Sans" panose="020B0606030504020204" pitchFamily="34" charset="0"/>
              </a:rPr>
              <a:t> Companion</a:t>
            </a:r>
          </a:p>
        </p:txBody>
      </p:sp>
      <p:pic>
        <p:nvPicPr>
          <p:cNvPr id="7" name="Picture 6">
            <a:extLst>
              <a:ext uri="{FF2B5EF4-FFF2-40B4-BE49-F238E27FC236}">
                <a16:creationId xmlns:a16="http://schemas.microsoft.com/office/drawing/2014/main" id="{A81F5C2C-A0D8-4760-8AFB-6ECCFE47C00A}"/>
              </a:ext>
            </a:extLst>
          </p:cNvPr>
          <p:cNvPicPr>
            <a:picLocks noChangeAspect="1"/>
          </p:cNvPicPr>
          <p:nvPr/>
        </p:nvPicPr>
        <p:blipFill>
          <a:blip r:embed="rId3"/>
          <a:stretch>
            <a:fillRect/>
          </a:stretch>
        </p:blipFill>
        <p:spPr>
          <a:xfrm>
            <a:off x="5701384" y="1967136"/>
            <a:ext cx="5907461" cy="5907461"/>
          </a:xfrm>
          <a:prstGeom prst="rect">
            <a:avLst/>
          </a:prstGeom>
        </p:spPr>
      </p:pic>
      <p:sp>
        <p:nvSpPr>
          <p:cNvPr id="9" name="TextBox 8">
            <a:extLst>
              <a:ext uri="{FF2B5EF4-FFF2-40B4-BE49-F238E27FC236}">
                <a16:creationId xmlns:a16="http://schemas.microsoft.com/office/drawing/2014/main" id="{DEE982DD-28FB-48FF-B028-7F06B96BA080}"/>
              </a:ext>
            </a:extLst>
          </p:cNvPr>
          <p:cNvSpPr txBox="1"/>
          <p:nvPr/>
        </p:nvSpPr>
        <p:spPr>
          <a:xfrm>
            <a:off x="1684919" y="1610116"/>
            <a:ext cx="12535348" cy="714042"/>
          </a:xfrm>
          <a:prstGeom prst="rect">
            <a:avLst/>
          </a:prstGeom>
          <a:noFill/>
        </p:spPr>
        <p:txBody>
          <a:bodyPr wrap="square">
            <a:spAutoFit/>
          </a:bodyPr>
          <a:lstStyle/>
          <a:p>
            <a:pPr marL="0" indent="0" algn="r">
              <a:lnSpc>
                <a:spcPts val="5468"/>
              </a:lnSpc>
              <a:buNone/>
            </a:pPr>
            <a:r>
              <a:rPr lang="en-US" sz="2800" b="1" dirty="0">
                <a:latin typeface="Open Sans" panose="020B0606030504020204" pitchFamily="34" charset="0"/>
                <a:ea typeface="Open Sans" panose="020B0606030504020204" pitchFamily="34" charset="0"/>
                <a:cs typeface="Open Sans" panose="020B0606030504020204" pitchFamily="34" charset="0"/>
              </a:rPr>
              <a:t>Empowering Independence through Auditory Vision</a:t>
            </a:r>
          </a:p>
        </p:txBody>
      </p:sp>
      <p:sp>
        <p:nvSpPr>
          <p:cNvPr id="11" name="TextBox 10">
            <a:extLst>
              <a:ext uri="{FF2B5EF4-FFF2-40B4-BE49-F238E27FC236}">
                <a16:creationId xmlns:a16="http://schemas.microsoft.com/office/drawing/2014/main" id="{5825FAEC-9E00-2E2E-232C-4AC1418CFEC9}"/>
              </a:ext>
            </a:extLst>
          </p:cNvPr>
          <p:cNvSpPr txBox="1"/>
          <p:nvPr/>
        </p:nvSpPr>
        <p:spPr>
          <a:xfrm>
            <a:off x="11228295" y="7217102"/>
            <a:ext cx="2510007" cy="523220"/>
          </a:xfrm>
          <a:prstGeom prst="rect">
            <a:avLst/>
          </a:prstGeom>
          <a:noFill/>
        </p:spPr>
        <p:txBody>
          <a:bodyPr wrap="square">
            <a:spAutoFit/>
          </a:bodyPr>
          <a:lstStyle/>
          <a:p>
            <a:r>
              <a:rPr lang="en-US" sz="2800" b="1" dirty="0">
                <a:latin typeface="Open Sans" panose="020B0606030504020204" pitchFamily="34" charset="0"/>
                <a:ea typeface="Open Sans" panose="020B0606030504020204" pitchFamily="34" charset="0"/>
                <a:cs typeface="Open Sans" panose="020B0606030504020204" pitchFamily="34" charset="0"/>
              </a:rPr>
              <a:t>By </a:t>
            </a:r>
            <a:r>
              <a:rPr lang="en-US" sz="2800" b="1" dirty="0" err="1">
                <a:latin typeface="Open Sans" panose="020B0606030504020204" pitchFamily="34" charset="0"/>
                <a:ea typeface="Open Sans" panose="020B0606030504020204" pitchFamily="34" charset="0"/>
                <a:cs typeface="Open Sans" panose="020B0606030504020204" pitchFamily="34" charset="0"/>
              </a:rPr>
              <a:t>Octagram</a:t>
            </a:r>
            <a:endParaRPr lang="en-IN" sz="2800" b="1" dirty="0"/>
          </a:p>
        </p:txBody>
      </p:sp>
    </p:spTree>
    <p:extLst>
      <p:ext uri="{BB962C8B-B14F-4D97-AF65-F5344CB8AC3E}">
        <p14:creationId xmlns:p14="http://schemas.microsoft.com/office/powerpoint/2010/main" val="2735974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txBody>
          <a:bodyPr/>
          <a:lstStyle/>
          <a:p>
            <a:endParaRPr lang="en-IN" dirty="0"/>
          </a:p>
        </p:txBody>
      </p:sp>
      <p:sp>
        <p:nvSpPr>
          <p:cNvPr id="5" name="Text 2"/>
          <p:cNvSpPr/>
          <p:nvPr/>
        </p:nvSpPr>
        <p:spPr>
          <a:xfrm>
            <a:off x="682530" y="647839"/>
            <a:ext cx="8663940" cy="694373"/>
          </a:xfrm>
          <a:prstGeom prst="rect">
            <a:avLst/>
          </a:prstGeom>
          <a:noFill/>
          <a:ln/>
        </p:spPr>
        <p:txBody>
          <a:bodyPr wrap="none" rtlCol="0" anchor="t"/>
          <a:lstStyle/>
          <a:p>
            <a:pPr>
              <a:lnSpc>
                <a:spcPts val="5468"/>
              </a:lnSpc>
            </a:pPr>
            <a:r>
              <a:rPr lang="en-US" sz="4374" dirty="0">
                <a:solidFill>
                  <a:srgbClr val="476FD6"/>
                </a:solidFill>
                <a:latin typeface="Roboto Slab" pitchFamily="34" charset="0"/>
                <a:ea typeface="Roboto Slab" pitchFamily="34" charset="-122"/>
                <a:cs typeface="Roboto Slab" pitchFamily="34" charset="-120"/>
              </a:rPr>
              <a:t>What is </a:t>
            </a:r>
            <a:r>
              <a:rPr lang="en-US" sz="4374" dirty="0" err="1">
                <a:solidFill>
                  <a:srgbClr val="476FD6"/>
                </a:solidFill>
                <a:latin typeface="Roboto Slab" pitchFamily="34" charset="0"/>
                <a:ea typeface="Roboto Slab" pitchFamily="34" charset="-122"/>
                <a:cs typeface="Roboto Slab" pitchFamily="34" charset="-120"/>
              </a:rPr>
              <a:t>SoundSight</a:t>
            </a:r>
            <a:r>
              <a:rPr lang="en-US" sz="4374" dirty="0">
                <a:solidFill>
                  <a:srgbClr val="476FD6"/>
                </a:solidFill>
                <a:latin typeface="Roboto Slab" pitchFamily="34" charset="0"/>
                <a:ea typeface="Roboto Slab" pitchFamily="34" charset="-122"/>
                <a:cs typeface="Roboto Slab" pitchFamily="34" charset="-120"/>
              </a:rPr>
              <a:t> Companion??</a:t>
            </a:r>
            <a:endParaRPr lang="en-US" sz="4374" dirty="0"/>
          </a:p>
          <a:p>
            <a:pPr marL="0" indent="0">
              <a:lnSpc>
                <a:spcPts val="5468"/>
              </a:lnSpc>
              <a:buNone/>
            </a:pPr>
            <a:endParaRPr lang="en-US" sz="4374" dirty="0">
              <a:solidFill>
                <a:schemeClr val="accent5"/>
              </a:solidFill>
              <a:latin typeface="Roboto Slab" pitchFamily="2" charset="0"/>
              <a:ea typeface="Roboto Slab" pitchFamily="2" charset="0"/>
              <a:cs typeface="Roboto Slab" pitchFamily="2" charset="0"/>
            </a:endParaRPr>
          </a:p>
        </p:txBody>
      </p:sp>
      <p:sp>
        <p:nvSpPr>
          <p:cNvPr id="6" name="Text 3"/>
          <p:cNvSpPr/>
          <p:nvPr/>
        </p:nvSpPr>
        <p:spPr>
          <a:xfrm>
            <a:off x="682530" y="1675759"/>
            <a:ext cx="7471766" cy="5870439"/>
          </a:xfrm>
          <a:prstGeom prst="rect">
            <a:avLst/>
          </a:prstGeom>
          <a:noFill/>
          <a:ln/>
        </p:spPr>
        <p:txBody>
          <a:bodyPr wrap="square" rtlCol="0" anchor="t"/>
          <a:lstStyle/>
          <a:p>
            <a:pPr marL="0" indent="0" algn="just">
              <a:lnSpc>
                <a:spcPts val="2799"/>
              </a:lnSpc>
              <a:buNone/>
            </a:pPr>
            <a:r>
              <a:rPr lang="en-US" b="1" dirty="0">
                <a:solidFill>
                  <a:srgbClr val="15213F"/>
                </a:solidFill>
                <a:latin typeface="Open Sans" panose="020B0606030504020204" pitchFamily="34" charset="0"/>
                <a:ea typeface="Open Sans" panose="020B0606030504020204" pitchFamily="34" charset="0"/>
                <a:cs typeface="Open Sans" panose="020B0606030504020204" pitchFamily="34" charset="0"/>
              </a:rPr>
              <a:t>Visually impaired individuals face challenges in understanding their environment. </a:t>
            </a:r>
          </a:p>
          <a:p>
            <a:pPr marL="0" indent="0" algn="just">
              <a:lnSpc>
                <a:spcPts val="2799"/>
              </a:lnSpc>
              <a:buNone/>
            </a:pPr>
            <a:endParaRPr lang="en-US" b="1" dirty="0">
              <a:solidFill>
                <a:srgbClr val="15213F"/>
              </a:solidFill>
              <a:latin typeface="Open Sans" panose="020B0606030504020204" pitchFamily="34" charset="0"/>
              <a:ea typeface="Open Sans" panose="020B0606030504020204" pitchFamily="34" charset="0"/>
              <a:cs typeface="Open Sans" panose="020B0606030504020204" pitchFamily="34" charset="0"/>
            </a:endParaRPr>
          </a:p>
          <a:p>
            <a:pPr marL="0" indent="0" algn="just">
              <a:lnSpc>
                <a:spcPts val="2799"/>
              </a:lnSpc>
              <a:buNone/>
            </a:pPr>
            <a:r>
              <a:rPr lang="en-US" b="1" dirty="0">
                <a:solidFill>
                  <a:srgbClr val="15213F"/>
                </a:solidFill>
                <a:latin typeface="Open Sans" panose="020B0606030504020204" pitchFamily="34" charset="0"/>
                <a:ea typeface="Open Sans" panose="020B0606030504020204" pitchFamily="34" charset="0"/>
                <a:cs typeface="Open Sans" panose="020B0606030504020204" pitchFamily="34" charset="0"/>
              </a:rPr>
              <a:t>Our solution </a:t>
            </a:r>
            <a:r>
              <a:rPr lang="en-US" b="1" dirty="0" err="1">
                <a:solidFill>
                  <a:schemeClr val="accent1"/>
                </a:solidFill>
                <a:latin typeface="Open Sans" panose="020B0606030504020204" pitchFamily="34" charset="0"/>
                <a:ea typeface="Open Sans" panose="020B0606030504020204" pitchFamily="34" charset="0"/>
                <a:cs typeface="Open Sans" panose="020B0606030504020204" pitchFamily="34" charset="0"/>
              </a:rPr>
              <a:t>SoundSight</a:t>
            </a:r>
            <a:r>
              <a:rPr lang="en-US" b="1" dirty="0">
                <a:solidFill>
                  <a:schemeClr val="accent1"/>
                </a:solidFill>
                <a:latin typeface="Open Sans" panose="020B0606030504020204" pitchFamily="34" charset="0"/>
                <a:ea typeface="Open Sans" panose="020B0606030504020204" pitchFamily="34" charset="0"/>
                <a:cs typeface="Open Sans" panose="020B0606030504020204" pitchFamily="34" charset="0"/>
              </a:rPr>
              <a:t> Companion </a:t>
            </a:r>
            <a:r>
              <a:rPr lang="en-US" b="1" dirty="0">
                <a:solidFill>
                  <a:srgbClr val="15213F"/>
                </a:solidFill>
                <a:latin typeface="Open Sans" panose="020B0606030504020204" pitchFamily="34" charset="0"/>
                <a:ea typeface="Open Sans" panose="020B0606030504020204" pitchFamily="34" charset="0"/>
                <a:cs typeface="Open Sans" panose="020B0606030504020204" pitchFamily="34" charset="0"/>
              </a:rPr>
              <a:t>aims to revolutionize the way visually impaired individuals perceive their surroundings. By leveraging advanced object detection algorithms and contextual image analysis, we enable users to explore the world by allowing them to upload images and receive detailed audio descriptions of objects detected, along with contextual information about the environment captured in the image.</a:t>
            </a:r>
          </a:p>
          <a:p>
            <a:pPr marL="0" indent="0" algn="just">
              <a:lnSpc>
                <a:spcPts val="2799"/>
              </a:lnSpc>
              <a:buNone/>
            </a:pPr>
            <a:endParaRPr lang="en-US" b="1" dirty="0">
              <a:solidFill>
                <a:srgbClr val="15213F"/>
              </a:solidFill>
              <a:latin typeface="Open Sans" panose="020B0606030504020204" pitchFamily="34" charset="0"/>
              <a:ea typeface="Open Sans" panose="020B0606030504020204" pitchFamily="34" charset="0"/>
              <a:cs typeface="Open Sans" panose="020B0606030504020204" pitchFamily="34" charset="0"/>
            </a:endParaRPr>
          </a:p>
          <a:p>
            <a:pPr marL="0" indent="0" algn="just">
              <a:lnSpc>
                <a:spcPts val="2799"/>
              </a:lnSpc>
              <a:buNone/>
            </a:pPr>
            <a:r>
              <a:rPr lang="en-US" b="1" dirty="0" err="1">
                <a:solidFill>
                  <a:schemeClr val="accent1"/>
                </a:solidFill>
                <a:latin typeface="Open Sans" panose="020B0606030504020204" pitchFamily="34" charset="0"/>
                <a:ea typeface="Open Sans" panose="020B0606030504020204" pitchFamily="34" charset="0"/>
                <a:cs typeface="Open Sans" panose="020B0606030504020204" pitchFamily="34" charset="0"/>
              </a:rPr>
              <a:t>SoundSight</a:t>
            </a:r>
            <a:r>
              <a:rPr lang="en-US" b="1" dirty="0">
                <a:solidFill>
                  <a:schemeClr val="accent1"/>
                </a:solidFill>
                <a:latin typeface="Open Sans" panose="020B0606030504020204" pitchFamily="34" charset="0"/>
                <a:ea typeface="Open Sans" panose="020B0606030504020204" pitchFamily="34" charset="0"/>
                <a:cs typeface="Open Sans" panose="020B0606030504020204" pitchFamily="34" charset="0"/>
              </a:rPr>
              <a:t> Companion </a:t>
            </a:r>
            <a:r>
              <a:rPr lang="en-US" b="1" i="0" dirty="0">
                <a:effectLst/>
                <a:latin typeface="Open Sans" panose="020B0606030504020204" pitchFamily="34" charset="0"/>
                <a:ea typeface="Open Sans" panose="020B0606030504020204" pitchFamily="34" charset="0"/>
                <a:cs typeface="Open Sans" panose="020B0606030504020204" pitchFamily="34" charset="0"/>
              </a:rPr>
              <a:t>offers a seamless and user-friendly experience, enabling visually impaired individuals to comprehend their surroundings effectively</a:t>
            </a:r>
            <a:endParaRPr lang="en-US" b="1" dirty="0">
              <a:latin typeface="Open Sans" panose="020B0606030504020204" pitchFamily="34" charset="0"/>
              <a:ea typeface="Open Sans" panose="020B0606030504020204" pitchFamily="34" charset="0"/>
              <a:cs typeface="Open Sans" panose="020B0606030504020204" pitchFamily="34" charset="0"/>
            </a:endParaRPr>
          </a:p>
        </p:txBody>
      </p:sp>
      <p:pic>
        <p:nvPicPr>
          <p:cNvPr id="8" name="Picture 7">
            <a:extLst>
              <a:ext uri="{FF2B5EF4-FFF2-40B4-BE49-F238E27FC236}">
                <a16:creationId xmlns:a16="http://schemas.microsoft.com/office/drawing/2014/main" id="{49A1BD4B-6187-19A0-DFC2-9B03B4DD99E7}"/>
              </a:ext>
            </a:extLst>
          </p:cNvPr>
          <p:cNvPicPr>
            <a:picLocks noChangeAspect="1"/>
          </p:cNvPicPr>
          <p:nvPr/>
        </p:nvPicPr>
        <p:blipFill>
          <a:blip r:embed="rId3"/>
          <a:stretch>
            <a:fillRect/>
          </a:stretch>
        </p:blipFill>
        <p:spPr>
          <a:xfrm>
            <a:off x="7595424" y="533027"/>
            <a:ext cx="7368463" cy="7368463"/>
          </a:xfrm>
          <a:prstGeom prst="rect">
            <a:avLst/>
          </a:prstGeom>
        </p:spPr>
      </p:pic>
      <p:pic>
        <p:nvPicPr>
          <p:cNvPr id="9" name="Picture 8">
            <a:extLst>
              <a:ext uri="{FF2B5EF4-FFF2-40B4-BE49-F238E27FC236}">
                <a16:creationId xmlns:a16="http://schemas.microsoft.com/office/drawing/2014/main" id="{9F32B5EB-D0D0-CFA6-45CE-2817A463F7F2}"/>
              </a:ext>
            </a:extLst>
          </p:cNvPr>
          <p:cNvPicPr>
            <a:picLocks noChangeAspect="1"/>
          </p:cNvPicPr>
          <p:nvPr/>
        </p:nvPicPr>
        <p:blipFill>
          <a:blip r:embed="rId3"/>
          <a:stretch>
            <a:fillRect/>
          </a:stretch>
        </p:blipFill>
        <p:spPr>
          <a:xfrm>
            <a:off x="1" y="86062"/>
            <a:ext cx="694374" cy="69437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4" name="Text 2"/>
          <p:cNvSpPr/>
          <p:nvPr/>
        </p:nvSpPr>
        <p:spPr>
          <a:xfrm>
            <a:off x="705683" y="596681"/>
            <a:ext cx="6172200" cy="694373"/>
          </a:xfrm>
          <a:prstGeom prst="rect">
            <a:avLst/>
          </a:prstGeom>
          <a:noFill/>
          <a:ln/>
        </p:spPr>
        <p:txBody>
          <a:bodyPr wrap="none" rtlCol="0" anchor="t"/>
          <a:lstStyle/>
          <a:p>
            <a:pPr marL="0" indent="0">
              <a:lnSpc>
                <a:spcPts val="5468"/>
              </a:lnSpc>
              <a:buNone/>
            </a:pPr>
            <a:r>
              <a:rPr lang="en-US" sz="4374" dirty="0">
                <a:solidFill>
                  <a:srgbClr val="476FD6"/>
                </a:solidFill>
                <a:latin typeface="Roboto Slab" pitchFamily="34" charset="0"/>
                <a:ea typeface="Roboto Slab" pitchFamily="34" charset="-122"/>
                <a:cs typeface="Roboto Slab" pitchFamily="34" charset="-120"/>
              </a:rPr>
              <a:t>Features of the Solution</a:t>
            </a:r>
            <a:endParaRPr lang="en-US" sz="4374" dirty="0"/>
          </a:p>
        </p:txBody>
      </p:sp>
      <p:sp>
        <p:nvSpPr>
          <p:cNvPr id="5" name="Shape 3"/>
          <p:cNvSpPr/>
          <p:nvPr/>
        </p:nvSpPr>
        <p:spPr>
          <a:xfrm>
            <a:off x="705683" y="1457504"/>
            <a:ext cx="5166122" cy="1990963"/>
          </a:xfrm>
          <a:prstGeom prst="roundRect">
            <a:avLst>
              <a:gd name="adj" fmla="val 6696"/>
            </a:avLst>
          </a:prstGeom>
          <a:solidFill>
            <a:srgbClr val="E7EDF9"/>
          </a:solidFill>
          <a:ln/>
        </p:spPr>
        <p:txBody>
          <a:bodyPr/>
          <a:lstStyle/>
          <a:p>
            <a:endParaRPr lang="en-IN" dirty="0"/>
          </a:p>
        </p:txBody>
      </p:sp>
      <p:sp>
        <p:nvSpPr>
          <p:cNvPr id="6" name="Text 4"/>
          <p:cNvSpPr/>
          <p:nvPr/>
        </p:nvSpPr>
        <p:spPr>
          <a:xfrm>
            <a:off x="927853" y="1679675"/>
            <a:ext cx="2689860" cy="347186"/>
          </a:xfrm>
          <a:prstGeom prst="rect">
            <a:avLst/>
          </a:prstGeom>
          <a:noFill/>
          <a:ln/>
        </p:spPr>
        <p:txBody>
          <a:bodyPr wrap="none" rtlCol="0" anchor="t"/>
          <a:lstStyle/>
          <a:p>
            <a:pPr marL="0" indent="0">
              <a:lnSpc>
                <a:spcPts val="2734"/>
              </a:lnSpc>
              <a:buNone/>
            </a:pPr>
            <a:r>
              <a:rPr lang="en-US" sz="2187" dirty="0">
                <a:solidFill>
                  <a:srgbClr val="476FD6"/>
                </a:solidFill>
                <a:latin typeface="Roboto Slab" pitchFamily="34" charset="0"/>
                <a:ea typeface="Roboto Slab" pitchFamily="34" charset="-122"/>
                <a:cs typeface="Roboto Slab" pitchFamily="34" charset="-120"/>
              </a:rPr>
              <a:t>Real-Time Detection</a:t>
            </a:r>
            <a:endParaRPr lang="en-US" sz="2187" dirty="0"/>
          </a:p>
        </p:txBody>
      </p:sp>
      <p:sp>
        <p:nvSpPr>
          <p:cNvPr id="7" name="Text 5"/>
          <p:cNvSpPr/>
          <p:nvPr/>
        </p:nvSpPr>
        <p:spPr>
          <a:xfrm>
            <a:off x="927853" y="2160092"/>
            <a:ext cx="4721781" cy="1066205"/>
          </a:xfrm>
          <a:prstGeom prst="rect">
            <a:avLst/>
          </a:prstGeom>
          <a:noFill/>
          <a:ln/>
        </p:spPr>
        <p:txBody>
          <a:bodyPr wrap="squar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Process uploaded images in real-time to provide swift audio descriptions and environment analysis.</a:t>
            </a:r>
            <a:endParaRPr lang="en-US" sz="1750" dirty="0"/>
          </a:p>
        </p:txBody>
      </p:sp>
      <p:sp>
        <p:nvSpPr>
          <p:cNvPr id="8" name="Shape 6"/>
          <p:cNvSpPr/>
          <p:nvPr/>
        </p:nvSpPr>
        <p:spPr>
          <a:xfrm>
            <a:off x="8536425" y="1461610"/>
            <a:ext cx="5166122" cy="1990963"/>
          </a:xfrm>
          <a:prstGeom prst="roundRect">
            <a:avLst>
              <a:gd name="adj" fmla="val 6696"/>
            </a:avLst>
          </a:prstGeom>
          <a:solidFill>
            <a:srgbClr val="E7EDF9"/>
          </a:solidFill>
          <a:ln/>
        </p:spPr>
      </p:sp>
      <p:sp>
        <p:nvSpPr>
          <p:cNvPr id="9" name="Text 7"/>
          <p:cNvSpPr/>
          <p:nvPr/>
        </p:nvSpPr>
        <p:spPr>
          <a:xfrm>
            <a:off x="8758596" y="1683781"/>
            <a:ext cx="3070860" cy="347186"/>
          </a:xfrm>
          <a:prstGeom prst="rect">
            <a:avLst/>
          </a:prstGeom>
          <a:noFill/>
          <a:ln/>
        </p:spPr>
        <p:txBody>
          <a:bodyPr wrap="none" rtlCol="0" anchor="t"/>
          <a:lstStyle/>
          <a:p>
            <a:pPr marL="0" indent="0">
              <a:lnSpc>
                <a:spcPts val="2734"/>
              </a:lnSpc>
              <a:buNone/>
            </a:pPr>
            <a:r>
              <a:rPr lang="en-US" sz="2187" dirty="0">
                <a:solidFill>
                  <a:srgbClr val="476FD6"/>
                </a:solidFill>
                <a:latin typeface="Roboto Slab" pitchFamily="34" charset="0"/>
                <a:ea typeface="Roboto Slab" pitchFamily="34" charset="-122"/>
                <a:cs typeface="Roboto Slab" pitchFamily="34" charset="-120"/>
              </a:rPr>
              <a:t>Contextual Information</a:t>
            </a:r>
            <a:endParaRPr lang="en-US" sz="2187" dirty="0"/>
          </a:p>
        </p:txBody>
      </p:sp>
      <p:sp>
        <p:nvSpPr>
          <p:cNvPr id="10" name="Text 8"/>
          <p:cNvSpPr/>
          <p:nvPr/>
        </p:nvSpPr>
        <p:spPr>
          <a:xfrm>
            <a:off x="8758596" y="2164198"/>
            <a:ext cx="4721781" cy="1066205"/>
          </a:xfrm>
          <a:prstGeom prst="rect">
            <a:avLst/>
          </a:prstGeom>
          <a:noFill/>
          <a:ln/>
        </p:spPr>
        <p:txBody>
          <a:bodyPr wrap="squar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Enhance user understanding with detailed information about the surroundings captured in the image.</a:t>
            </a:r>
            <a:endParaRPr lang="en-US" sz="1750" dirty="0"/>
          </a:p>
        </p:txBody>
      </p:sp>
      <p:sp>
        <p:nvSpPr>
          <p:cNvPr id="11" name="Shape 9"/>
          <p:cNvSpPr/>
          <p:nvPr/>
        </p:nvSpPr>
        <p:spPr>
          <a:xfrm>
            <a:off x="676157" y="5821843"/>
            <a:ext cx="5166122" cy="1990963"/>
          </a:xfrm>
          <a:prstGeom prst="roundRect">
            <a:avLst>
              <a:gd name="adj" fmla="val 6696"/>
            </a:avLst>
          </a:prstGeom>
          <a:solidFill>
            <a:srgbClr val="E7EDF9"/>
          </a:solidFill>
          <a:ln/>
        </p:spPr>
      </p:sp>
      <p:sp>
        <p:nvSpPr>
          <p:cNvPr id="12" name="Text 10"/>
          <p:cNvSpPr/>
          <p:nvPr/>
        </p:nvSpPr>
        <p:spPr>
          <a:xfrm>
            <a:off x="898327" y="6044014"/>
            <a:ext cx="3063240" cy="347186"/>
          </a:xfrm>
          <a:prstGeom prst="rect">
            <a:avLst/>
          </a:prstGeom>
          <a:noFill/>
          <a:ln/>
        </p:spPr>
        <p:txBody>
          <a:bodyPr wrap="none" rtlCol="0" anchor="t"/>
          <a:lstStyle/>
          <a:p>
            <a:pPr marL="0" indent="0">
              <a:lnSpc>
                <a:spcPts val="2734"/>
              </a:lnSpc>
              <a:buNone/>
            </a:pPr>
            <a:r>
              <a:rPr lang="en-US" sz="2187" dirty="0">
                <a:solidFill>
                  <a:srgbClr val="476FD6"/>
                </a:solidFill>
                <a:latin typeface="Roboto Slab" pitchFamily="34" charset="0"/>
                <a:ea typeface="Roboto Slab" pitchFamily="34" charset="-122"/>
                <a:cs typeface="Roboto Slab" pitchFamily="34" charset="-120"/>
              </a:rPr>
              <a:t>User-Friendly Interface</a:t>
            </a:r>
            <a:endParaRPr lang="en-US" sz="2187" dirty="0"/>
          </a:p>
        </p:txBody>
      </p:sp>
      <p:sp>
        <p:nvSpPr>
          <p:cNvPr id="13" name="Text 11"/>
          <p:cNvSpPr/>
          <p:nvPr/>
        </p:nvSpPr>
        <p:spPr>
          <a:xfrm>
            <a:off x="898327" y="6524431"/>
            <a:ext cx="4721781" cy="1066205"/>
          </a:xfrm>
          <a:prstGeom prst="rect">
            <a:avLst/>
          </a:prstGeom>
          <a:noFill/>
          <a:ln/>
        </p:spPr>
        <p:txBody>
          <a:bodyPr wrap="squar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Offer an intuitive and accessible interface for seamless interaction, making the solution easy to use for visually impaired individuals.</a:t>
            </a:r>
            <a:endParaRPr lang="en-US" sz="1750" dirty="0"/>
          </a:p>
        </p:txBody>
      </p:sp>
      <p:sp>
        <p:nvSpPr>
          <p:cNvPr id="14" name="Shape 12"/>
          <p:cNvSpPr/>
          <p:nvPr/>
        </p:nvSpPr>
        <p:spPr>
          <a:xfrm>
            <a:off x="8536425" y="5821843"/>
            <a:ext cx="5166122" cy="1990963"/>
          </a:xfrm>
          <a:prstGeom prst="roundRect">
            <a:avLst>
              <a:gd name="adj" fmla="val 6696"/>
            </a:avLst>
          </a:prstGeom>
          <a:solidFill>
            <a:srgbClr val="E7EDF9"/>
          </a:solidFill>
          <a:ln/>
        </p:spPr>
      </p:sp>
      <p:sp>
        <p:nvSpPr>
          <p:cNvPr id="15" name="Text 13"/>
          <p:cNvSpPr/>
          <p:nvPr/>
        </p:nvSpPr>
        <p:spPr>
          <a:xfrm>
            <a:off x="8758596" y="6044014"/>
            <a:ext cx="3131820" cy="347186"/>
          </a:xfrm>
          <a:prstGeom prst="rect">
            <a:avLst/>
          </a:prstGeom>
          <a:noFill/>
          <a:ln/>
        </p:spPr>
        <p:txBody>
          <a:bodyPr wrap="none" rtlCol="0" anchor="t"/>
          <a:lstStyle/>
          <a:p>
            <a:pPr marL="0" indent="0">
              <a:lnSpc>
                <a:spcPts val="2734"/>
              </a:lnSpc>
              <a:buNone/>
            </a:pPr>
            <a:r>
              <a:rPr lang="en-US" sz="2187" dirty="0">
                <a:solidFill>
                  <a:srgbClr val="476FD6"/>
                </a:solidFill>
                <a:latin typeface="Roboto Slab" pitchFamily="34" charset="0"/>
                <a:ea typeface="Roboto Slab" pitchFamily="34" charset="-122"/>
                <a:cs typeface="Roboto Slab" pitchFamily="34" charset="-120"/>
              </a:rPr>
              <a:t>Cross Platform Accessibility</a:t>
            </a:r>
            <a:endParaRPr lang="en-US" sz="2187" dirty="0"/>
          </a:p>
        </p:txBody>
      </p:sp>
      <p:sp>
        <p:nvSpPr>
          <p:cNvPr id="16" name="Text 14"/>
          <p:cNvSpPr/>
          <p:nvPr/>
        </p:nvSpPr>
        <p:spPr>
          <a:xfrm>
            <a:off x="8758596" y="6524431"/>
            <a:ext cx="4860585" cy="710803"/>
          </a:xfrm>
          <a:prstGeom prst="rect">
            <a:avLst/>
          </a:prstGeom>
          <a:noFill/>
          <a:ln/>
        </p:spPr>
        <p:txBody>
          <a:bodyPr wrap="square" rtlCol="0" anchor="t"/>
          <a:lstStyle/>
          <a:p>
            <a:pPr marL="0" indent="0">
              <a:lnSpc>
                <a:spcPts val="2799"/>
              </a:lnSpc>
              <a:buNone/>
            </a:pPr>
            <a:r>
              <a:rPr lang="en-US" sz="1700" dirty="0">
                <a:latin typeface="Roboto" panose="02000000000000000000" pitchFamily="2" charset="0"/>
                <a:ea typeface="Roboto" panose="02000000000000000000" pitchFamily="2" charset="0"/>
                <a:cs typeface="Roboto" panose="02000000000000000000" pitchFamily="2" charset="0"/>
              </a:rPr>
              <a:t>A</a:t>
            </a:r>
            <a:r>
              <a:rPr lang="en-US" sz="1700" b="0" i="0" dirty="0">
                <a:effectLst/>
                <a:latin typeface="Roboto" panose="02000000000000000000" pitchFamily="2" charset="0"/>
                <a:ea typeface="Roboto" panose="02000000000000000000" pitchFamily="2" charset="0"/>
                <a:cs typeface="Roboto" panose="02000000000000000000" pitchFamily="2" charset="0"/>
              </a:rPr>
              <a:t>ccessible across different platforms, including smartphones and computers, to accommodate various user preferences and device availability.</a:t>
            </a:r>
            <a:endParaRPr lang="en-US" sz="1700" dirty="0">
              <a:latin typeface="Roboto" panose="02000000000000000000" pitchFamily="2" charset="0"/>
              <a:ea typeface="Roboto" panose="02000000000000000000" pitchFamily="2" charset="0"/>
              <a:cs typeface="Roboto" panose="02000000000000000000" pitchFamily="2" charset="0"/>
            </a:endParaRPr>
          </a:p>
        </p:txBody>
      </p:sp>
      <p:pic>
        <p:nvPicPr>
          <p:cNvPr id="18" name="Picture 17">
            <a:extLst>
              <a:ext uri="{FF2B5EF4-FFF2-40B4-BE49-F238E27FC236}">
                <a16:creationId xmlns:a16="http://schemas.microsoft.com/office/drawing/2014/main" id="{58FE9684-8F33-830C-661B-7F358F1628EB}"/>
              </a:ext>
            </a:extLst>
          </p:cNvPr>
          <p:cNvPicPr>
            <a:picLocks noChangeAspect="1"/>
          </p:cNvPicPr>
          <p:nvPr/>
        </p:nvPicPr>
        <p:blipFill>
          <a:blip r:embed="rId3"/>
          <a:stretch>
            <a:fillRect/>
          </a:stretch>
        </p:blipFill>
        <p:spPr>
          <a:xfrm>
            <a:off x="1" y="86062"/>
            <a:ext cx="694374" cy="694374"/>
          </a:xfrm>
          <a:prstGeom prst="rect">
            <a:avLst/>
          </a:prstGeom>
        </p:spPr>
      </p:pic>
      <p:sp>
        <p:nvSpPr>
          <p:cNvPr id="19" name="Shape 12">
            <a:extLst>
              <a:ext uri="{FF2B5EF4-FFF2-40B4-BE49-F238E27FC236}">
                <a16:creationId xmlns:a16="http://schemas.microsoft.com/office/drawing/2014/main" id="{685F28F2-551A-BE32-4A59-165604BF6323}"/>
              </a:ext>
            </a:extLst>
          </p:cNvPr>
          <p:cNvSpPr/>
          <p:nvPr/>
        </p:nvSpPr>
        <p:spPr>
          <a:xfrm>
            <a:off x="4517218" y="3637620"/>
            <a:ext cx="5166122" cy="1990963"/>
          </a:xfrm>
          <a:prstGeom prst="roundRect">
            <a:avLst>
              <a:gd name="adj" fmla="val 6696"/>
            </a:avLst>
          </a:prstGeom>
          <a:solidFill>
            <a:srgbClr val="E7EDF9"/>
          </a:solidFill>
          <a:ln/>
        </p:spPr>
      </p:sp>
      <p:sp>
        <p:nvSpPr>
          <p:cNvPr id="20" name="Text 13">
            <a:extLst>
              <a:ext uri="{FF2B5EF4-FFF2-40B4-BE49-F238E27FC236}">
                <a16:creationId xmlns:a16="http://schemas.microsoft.com/office/drawing/2014/main" id="{EF3A19D7-E3CD-7782-7251-EFE28DA392E6}"/>
              </a:ext>
            </a:extLst>
          </p:cNvPr>
          <p:cNvSpPr/>
          <p:nvPr/>
        </p:nvSpPr>
        <p:spPr>
          <a:xfrm>
            <a:off x="4739389" y="3859791"/>
            <a:ext cx="3131820" cy="347186"/>
          </a:xfrm>
          <a:prstGeom prst="rect">
            <a:avLst/>
          </a:prstGeom>
          <a:noFill/>
          <a:ln/>
        </p:spPr>
        <p:txBody>
          <a:bodyPr wrap="none" rtlCol="0" anchor="t"/>
          <a:lstStyle/>
          <a:p>
            <a:pPr marL="0" indent="0">
              <a:lnSpc>
                <a:spcPts val="2734"/>
              </a:lnSpc>
              <a:buNone/>
            </a:pPr>
            <a:r>
              <a:rPr lang="en-US" sz="2187" dirty="0">
                <a:solidFill>
                  <a:srgbClr val="476FD6"/>
                </a:solidFill>
                <a:latin typeface="Roboto Slab" pitchFamily="34" charset="0"/>
                <a:ea typeface="Roboto Slab" pitchFamily="34" charset="-122"/>
                <a:cs typeface="Roboto Slab" pitchFamily="34" charset="-120"/>
              </a:rPr>
              <a:t>Audio Output Generation</a:t>
            </a:r>
            <a:endParaRPr lang="en-US" sz="2187" dirty="0"/>
          </a:p>
        </p:txBody>
      </p:sp>
      <p:sp>
        <p:nvSpPr>
          <p:cNvPr id="21" name="Text 14">
            <a:extLst>
              <a:ext uri="{FF2B5EF4-FFF2-40B4-BE49-F238E27FC236}">
                <a16:creationId xmlns:a16="http://schemas.microsoft.com/office/drawing/2014/main" id="{3D188498-87CA-B55D-B45F-D03C6F7C073C}"/>
              </a:ext>
            </a:extLst>
          </p:cNvPr>
          <p:cNvSpPr/>
          <p:nvPr/>
        </p:nvSpPr>
        <p:spPr>
          <a:xfrm>
            <a:off x="4739389" y="4340208"/>
            <a:ext cx="4721781" cy="710803"/>
          </a:xfrm>
          <a:prstGeom prst="rect">
            <a:avLst/>
          </a:prstGeom>
          <a:noFill/>
          <a:ln/>
        </p:spPr>
        <p:txBody>
          <a:bodyPr wrap="square" rtlCol="0" anchor="t"/>
          <a:lstStyle/>
          <a:p>
            <a:pPr marL="0" indent="0">
              <a:lnSpc>
                <a:spcPts val="2799"/>
              </a:lnSpc>
              <a:buNone/>
            </a:pPr>
            <a:r>
              <a:rPr lang="en-US" sz="1750" b="0" i="0" dirty="0">
                <a:effectLst/>
                <a:latin typeface="Roboto" panose="02000000000000000000" pitchFamily="2" charset="0"/>
                <a:ea typeface="Roboto" panose="02000000000000000000" pitchFamily="2" charset="0"/>
                <a:cs typeface="Roboto" panose="02000000000000000000" pitchFamily="2" charset="0"/>
              </a:rPr>
              <a:t>Translate the detected objects and environmental context into clear and concise audio descriptions.</a:t>
            </a:r>
            <a:r>
              <a:rPr lang="en-US" sz="1750" dirty="0">
                <a:latin typeface="Roboto" panose="02000000000000000000" pitchFamily="2" charset="0"/>
                <a:ea typeface="Roboto" panose="02000000000000000000" pitchFamily="2" charset="0"/>
                <a:cs typeface="Roboto" panose="02000000000000000000" pitchFamily="2" charset="0"/>
              </a:rPr>
              <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2E07E0D-7107-1DE1-E721-BD600214F38E}"/>
              </a:ext>
            </a:extLst>
          </p:cNvPr>
          <p:cNvPicPr>
            <a:picLocks noChangeAspect="1"/>
          </p:cNvPicPr>
          <p:nvPr/>
        </p:nvPicPr>
        <p:blipFill>
          <a:blip r:embed="rId2"/>
          <a:stretch>
            <a:fillRect/>
          </a:stretch>
        </p:blipFill>
        <p:spPr>
          <a:xfrm>
            <a:off x="1" y="86062"/>
            <a:ext cx="694374" cy="694374"/>
          </a:xfrm>
          <a:prstGeom prst="rect">
            <a:avLst/>
          </a:prstGeom>
        </p:spPr>
      </p:pic>
      <p:sp>
        <p:nvSpPr>
          <p:cNvPr id="6" name="TextBox 5">
            <a:extLst>
              <a:ext uri="{FF2B5EF4-FFF2-40B4-BE49-F238E27FC236}">
                <a16:creationId xmlns:a16="http://schemas.microsoft.com/office/drawing/2014/main" id="{961ED104-13A1-5394-E746-1B047C5C3EE4}"/>
              </a:ext>
            </a:extLst>
          </p:cNvPr>
          <p:cNvSpPr txBox="1"/>
          <p:nvPr/>
        </p:nvSpPr>
        <p:spPr>
          <a:xfrm>
            <a:off x="796066" y="654380"/>
            <a:ext cx="7315200" cy="767133"/>
          </a:xfrm>
          <a:prstGeom prst="rect">
            <a:avLst/>
          </a:prstGeom>
          <a:noFill/>
        </p:spPr>
        <p:txBody>
          <a:bodyPr wrap="square">
            <a:spAutoFit/>
          </a:bodyPr>
          <a:lstStyle/>
          <a:p>
            <a:pPr marL="0" indent="0">
              <a:lnSpc>
                <a:spcPts val="5468"/>
              </a:lnSpc>
              <a:buNone/>
            </a:pPr>
            <a:r>
              <a:rPr lang="en-US" sz="4370" dirty="0">
                <a:solidFill>
                  <a:srgbClr val="476FD6"/>
                </a:solidFill>
                <a:latin typeface="Roboto Slab" pitchFamily="34" charset="0"/>
                <a:ea typeface="Roboto Slab" pitchFamily="34" charset="-122"/>
                <a:cs typeface="Roboto Slab" pitchFamily="34" charset="-120"/>
              </a:rPr>
              <a:t>How our web-app looks</a:t>
            </a:r>
            <a:endParaRPr lang="en-US" sz="4370" dirty="0"/>
          </a:p>
        </p:txBody>
      </p:sp>
      <p:sp>
        <p:nvSpPr>
          <p:cNvPr id="8" name="Text 13">
            <a:extLst>
              <a:ext uri="{FF2B5EF4-FFF2-40B4-BE49-F238E27FC236}">
                <a16:creationId xmlns:a16="http://schemas.microsoft.com/office/drawing/2014/main" id="{DE17E311-1FC3-947F-7D10-A70EB09D0041}"/>
              </a:ext>
            </a:extLst>
          </p:cNvPr>
          <p:cNvSpPr/>
          <p:nvPr/>
        </p:nvSpPr>
        <p:spPr>
          <a:xfrm>
            <a:off x="733391" y="2294176"/>
            <a:ext cx="3131820" cy="347186"/>
          </a:xfrm>
          <a:prstGeom prst="rect">
            <a:avLst/>
          </a:prstGeom>
          <a:noFill/>
          <a:ln/>
        </p:spPr>
        <p:txBody>
          <a:bodyPr wrap="none" rtlCol="0" anchor="t"/>
          <a:lstStyle/>
          <a:p>
            <a:pPr marL="0" indent="0">
              <a:lnSpc>
                <a:spcPts val="2734"/>
              </a:lnSpc>
              <a:buNone/>
            </a:pPr>
            <a:endParaRPr lang="en-US" sz="2187" dirty="0"/>
          </a:p>
        </p:txBody>
      </p:sp>
      <p:sp>
        <p:nvSpPr>
          <p:cNvPr id="9" name="Text 14">
            <a:extLst>
              <a:ext uri="{FF2B5EF4-FFF2-40B4-BE49-F238E27FC236}">
                <a16:creationId xmlns:a16="http://schemas.microsoft.com/office/drawing/2014/main" id="{95712F41-13A9-C353-A241-53FA37B2ADFE}"/>
              </a:ext>
            </a:extLst>
          </p:cNvPr>
          <p:cNvSpPr/>
          <p:nvPr/>
        </p:nvSpPr>
        <p:spPr>
          <a:xfrm>
            <a:off x="733391" y="2774593"/>
            <a:ext cx="4860585" cy="710803"/>
          </a:xfrm>
          <a:prstGeom prst="rect">
            <a:avLst/>
          </a:prstGeom>
          <a:noFill/>
          <a:ln/>
        </p:spPr>
        <p:txBody>
          <a:bodyPr wrap="square" rtlCol="0" anchor="t"/>
          <a:lstStyle/>
          <a:p>
            <a:pPr marL="0" indent="0">
              <a:lnSpc>
                <a:spcPts val="2799"/>
              </a:lnSpc>
              <a:buNone/>
            </a:pPr>
            <a:endParaRPr lang="en-US" sz="1700" dirty="0">
              <a:latin typeface="Roboto" panose="02000000000000000000" pitchFamily="2" charset="0"/>
              <a:ea typeface="Roboto" panose="02000000000000000000" pitchFamily="2" charset="0"/>
              <a:cs typeface="Roboto" panose="02000000000000000000" pitchFamily="2" charset="0"/>
            </a:endParaRPr>
          </a:p>
        </p:txBody>
      </p:sp>
      <p:pic>
        <p:nvPicPr>
          <p:cNvPr id="4098" name="Picture 2" descr="Open Chromebook laptop computer">
            <a:extLst>
              <a:ext uri="{FF2B5EF4-FFF2-40B4-BE49-F238E27FC236}">
                <a16:creationId xmlns:a16="http://schemas.microsoft.com/office/drawing/2014/main" id="{6A9195E2-A5B4-82D6-9F3A-2126795848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99301" y="1686840"/>
            <a:ext cx="8656853" cy="5133508"/>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2ABF7AC9-CCF2-B81C-CCC6-8F343C62733A}"/>
              </a:ext>
            </a:extLst>
          </p:cNvPr>
          <p:cNvPicPr>
            <a:picLocks noChangeAspect="1"/>
          </p:cNvPicPr>
          <p:nvPr/>
        </p:nvPicPr>
        <p:blipFill>
          <a:blip r:embed="rId4"/>
          <a:stretch>
            <a:fillRect/>
          </a:stretch>
        </p:blipFill>
        <p:spPr>
          <a:xfrm>
            <a:off x="3281795" y="2113150"/>
            <a:ext cx="6486149" cy="3695980"/>
          </a:xfrm>
          <a:prstGeom prst="rect">
            <a:avLst/>
          </a:prstGeom>
        </p:spPr>
      </p:pic>
      <p:pic>
        <p:nvPicPr>
          <p:cNvPr id="13" name="Picture 12">
            <a:extLst>
              <a:ext uri="{FF2B5EF4-FFF2-40B4-BE49-F238E27FC236}">
                <a16:creationId xmlns:a16="http://schemas.microsoft.com/office/drawing/2014/main" id="{22FF1201-D9EB-7D86-1859-0320DF75005A}"/>
              </a:ext>
            </a:extLst>
          </p:cNvPr>
          <p:cNvPicPr>
            <a:picLocks noChangeAspect="1"/>
          </p:cNvPicPr>
          <p:nvPr/>
        </p:nvPicPr>
        <p:blipFill>
          <a:blip r:embed="rId5"/>
          <a:stretch>
            <a:fillRect/>
          </a:stretch>
        </p:blipFill>
        <p:spPr>
          <a:xfrm>
            <a:off x="9130299" y="2837729"/>
            <a:ext cx="2463501" cy="4557730"/>
          </a:xfrm>
          <a:prstGeom prst="rect">
            <a:avLst/>
          </a:prstGeom>
        </p:spPr>
      </p:pic>
      <p:pic>
        <p:nvPicPr>
          <p:cNvPr id="4100" name="Picture 4" descr="Portrait-oriented black smaptphone">
            <a:extLst>
              <a:ext uri="{FF2B5EF4-FFF2-40B4-BE49-F238E27FC236}">
                <a16:creationId xmlns:a16="http://schemas.microsoft.com/office/drawing/2014/main" id="{3E34984C-9F7A-C87C-0E24-AB11FB212CE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036426" y="2688261"/>
            <a:ext cx="2677347" cy="52573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97554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1" y="17324"/>
            <a:ext cx="14630400" cy="8229600"/>
          </a:xfrm>
          <a:prstGeom prst="rect">
            <a:avLst/>
          </a:prstGeom>
          <a:solidFill>
            <a:srgbClr val="FBFCFE"/>
          </a:solidFill>
          <a:ln/>
        </p:spPr>
      </p:sp>
      <p:sp>
        <p:nvSpPr>
          <p:cNvPr id="5" name="Text 2"/>
          <p:cNvSpPr/>
          <p:nvPr/>
        </p:nvSpPr>
        <p:spPr>
          <a:xfrm>
            <a:off x="833199" y="618649"/>
            <a:ext cx="9306401" cy="1388745"/>
          </a:xfrm>
          <a:prstGeom prst="rect">
            <a:avLst/>
          </a:prstGeom>
          <a:noFill/>
          <a:ln/>
        </p:spPr>
        <p:txBody>
          <a:bodyPr wrap="square" rtlCol="0" anchor="t"/>
          <a:lstStyle/>
          <a:p>
            <a:pPr marL="0" indent="0">
              <a:lnSpc>
                <a:spcPts val="5468"/>
              </a:lnSpc>
              <a:buNone/>
            </a:pPr>
            <a:r>
              <a:rPr lang="en-US" sz="4374" dirty="0">
                <a:solidFill>
                  <a:srgbClr val="476FD6"/>
                </a:solidFill>
                <a:latin typeface="Roboto Slab" pitchFamily="34" charset="0"/>
                <a:ea typeface="Roboto Slab" pitchFamily="34" charset="-122"/>
                <a:cs typeface="Roboto Slab" pitchFamily="34" charset="-120"/>
              </a:rPr>
              <a:t>Benefits to Visually Impaired Individuals</a:t>
            </a:r>
            <a:endParaRPr lang="en-US" sz="4374" dirty="0"/>
          </a:p>
        </p:txBody>
      </p:sp>
      <p:sp>
        <p:nvSpPr>
          <p:cNvPr id="6" name="Shape 3"/>
          <p:cNvSpPr/>
          <p:nvPr/>
        </p:nvSpPr>
        <p:spPr>
          <a:xfrm>
            <a:off x="691024" y="2509183"/>
            <a:ext cx="499943" cy="499943"/>
          </a:xfrm>
          <a:prstGeom prst="roundRect">
            <a:avLst>
              <a:gd name="adj" fmla="val 26667"/>
            </a:avLst>
          </a:prstGeom>
          <a:solidFill>
            <a:srgbClr val="E7EDF9"/>
          </a:solidFill>
          <a:ln/>
        </p:spPr>
      </p:sp>
      <p:sp>
        <p:nvSpPr>
          <p:cNvPr id="7" name="Text 4"/>
          <p:cNvSpPr/>
          <p:nvPr/>
        </p:nvSpPr>
        <p:spPr>
          <a:xfrm>
            <a:off x="872357" y="2550855"/>
            <a:ext cx="137160" cy="416481"/>
          </a:xfrm>
          <a:prstGeom prst="rect">
            <a:avLst/>
          </a:prstGeom>
          <a:noFill/>
          <a:ln/>
        </p:spPr>
        <p:txBody>
          <a:bodyPr wrap="none" rtlCol="0" anchor="t"/>
          <a:lstStyle/>
          <a:p>
            <a:pPr marL="0" indent="0" algn="ctr">
              <a:lnSpc>
                <a:spcPts val="3281"/>
              </a:lnSpc>
              <a:buNone/>
            </a:pPr>
            <a:r>
              <a:rPr lang="en-US" sz="2624" dirty="0">
                <a:solidFill>
                  <a:srgbClr val="476FD6"/>
                </a:solidFill>
                <a:latin typeface="Roboto Slab" pitchFamily="34" charset="0"/>
                <a:ea typeface="Roboto Slab" pitchFamily="34" charset="-122"/>
                <a:cs typeface="Roboto Slab" pitchFamily="34" charset="-120"/>
              </a:rPr>
              <a:t>1</a:t>
            </a:r>
            <a:endParaRPr lang="en-US" sz="2624" dirty="0"/>
          </a:p>
        </p:txBody>
      </p:sp>
      <p:sp>
        <p:nvSpPr>
          <p:cNvPr id="8" name="Text 5"/>
          <p:cNvSpPr/>
          <p:nvPr/>
        </p:nvSpPr>
        <p:spPr>
          <a:xfrm>
            <a:off x="1413138" y="2585502"/>
            <a:ext cx="3268980" cy="347186"/>
          </a:xfrm>
          <a:prstGeom prst="rect">
            <a:avLst/>
          </a:prstGeom>
          <a:noFill/>
          <a:ln/>
        </p:spPr>
        <p:txBody>
          <a:bodyPr wrap="none" rtlCol="0" anchor="t"/>
          <a:lstStyle/>
          <a:p>
            <a:pPr marL="0" indent="0">
              <a:lnSpc>
                <a:spcPts val="2734"/>
              </a:lnSpc>
              <a:buNone/>
            </a:pPr>
            <a:r>
              <a:rPr lang="en-US" sz="2187" dirty="0">
                <a:solidFill>
                  <a:srgbClr val="476FD6"/>
                </a:solidFill>
                <a:latin typeface="Roboto Slab" pitchFamily="34" charset="0"/>
                <a:ea typeface="Roboto Slab" pitchFamily="34" charset="-122"/>
                <a:cs typeface="Roboto Slab" pitchFamily="34" charset="-120"/>
              </a:rPr>
              <a:t>Enhanced Independence</a:t>
            </a:r>
            <a:endParaRPr lang="en-US" sz="2187" dirty="0"/>
          </a:p>
        </p:txBody>
      </p:sp>
      <p:sp>
        <p:nvSpPr>
          <p:cNvPr id="9" name="Text 6"/>
          <p:cNvSpPr/>
          <p:nvPr/>
        </p:nvSpPr>
        <p:spPr>
          <a:xfrm>
            <a:off x="1413138" y="3065919"/>
            <a:ext cx="4686448" cy="1066205"/>
          </a:xfrm>
          <a:prstGeom prst="rect">
            <a:avLst/>
          </a:prstGeom>
          <a:noFill/>
          <a:ln/>
        </p:spPr>
        <p:txBody>
          <a:bodyPr wrap="square" rtlCol="0" anchor="t"/>
          <a:lstStyle/>
          <a:p>
            <a:pPr marL="0" indent="0" algn="just">
              <a:lnSpc>
                <a:spcPts val="2799"/>
              </a:lnSpc>
              <a:buNone/>
            </a:pPr>
            <a:r>
              <a:rPr lang="en-US" sz="1750" dirty="0">
                <a:solidFill>
                  <a:srgbClr val="15213F"/>
                </a:solidFill>
                <a:latin typeface="Roboto" pitchFamily="34" charset="0"/>
                <a:ea typeface="Roboto" pitchFamily="34" charset="-122"/>
                <a:cs typeface="Roboto" pitchFamily="34" charset="-120"/>
              </a:rPr>
              <a:t>Empower individuals to navigate their surroundings independently, improving their overall quality of life.</a:t>
            </a:r>
            <a:endParaRPr lang="en-US" sz="1750" dirty="0"/>
          </a:p>
        </p:txBody>
      </p:sp>
      <p:sp>
        <p:nvSpPr>
          <p:cNvPr id="10" name="Shape 7"/>
          <p:cNvSpPr/>
          <p:nvPr/>
        </p:nvSpPr>
        <p:spPr>
          <a:xfrm>
            <a:off x="7004226" y="2525971"/>
            <a:ext cx="499943" cy="499943"/>
          </a:xfrm>
          <a:prstGeom prst="roundRect">
            <a:avLst>
              <a:gd name="adj" fmla="val 26667"/>
            </a:avLst>
          </a:prstGeom>
          <a:solidFill>
            <a:srgbClr val="E7EDF9"/>
          </a:solidFill>
          <a:ln/>
        </p:spPr>
      </p:sp>
      <p:sp>
        <p:nvSpPr>
          <p:cNvPr id="11" name="Text 8"/>
          <p:cNvSpPr/>
          <p:nvPr/>
        </p:nvSpPr>
        <p:spPr>
          <a:xfrm>
            <a:off x="7162698" y="2567643"/>
            <a:ext cx="182880" cy="416481"/>
          </a:xfrm>
          <a:prstGeom prst="rect">
            <a:avLst/>
          </a:prstGeom>
          <a:noFill/>
          <a:ln/>
        </p:spPr>
        <p:txBody>
          <a:bodyPr wrap="none" rtlCol="0" anchor="t"/>
          <a:lstStyle/>
          <a:p>
            <a:pPr marL="0" indent="0" algn="ctr">
              <a:lnSpc>
                <a:spcPts val="3281"/>
              </a:lnSpc>
              <a:buNone/>
            </a:pPr>
            <a:r>
              <a:rPr lang="en-US" sz="2624" dirty="0">
                <a:solidFill>
                  <a:srgbClr val="476FD6"/>
                </a:solidFill>
                <a:latin typeface="Roboto Slab" pitchFamily="34" charset="0"/>
                <a:ea typeface="Roboto Slab" pitchFamily="34" charset="-122"/>
                <a:cs typeface="Roboto Slab" pitchFamily="34" charset="-120"/>
              </a:rPr>
              <a:t>2</a:t>
            </a:r>
            <a:endParaRPr lang="en-US" sz="2624" dirty="0"/>
          </a:p>
        </p:txBody>
      </p:sp>
      <p:sp>
        <p:nvSpPr>
          <p:cNvPr id="12" name="Text 9"/>
          <p:cNvSpPr/>
          <p:nvPr/>
        </p:nvSpPr>
        <p:spPr>
          <a:xfrm>
            <a:off x="7726340" y="2602290"/>
            <a:ext cx="2221944" cy="347186"/>
          </a:xfrm>
          <a:prstGeom prst="rect">
            <a:avLst/>
          </a:prstGeom>
          <a:noFill/>
          <a:ln/>
        </p:spPr>
        <p:txBody>
          <a:bodyPr wrap="none" rtlCol="0" anchor="t"/>
          <a:lstStyle/>
          <a:p>
            <a:pPr marL="0" indent="0">
              <a:lnSpc>
                <a:spcPts val="2734"/>
              </a:lnSpc>
              <a:buNone/>
            </a:pPr>
            <a:r>
              <a:rPr lang="en-US" sz="2187" dirty="0">
                <a:solidFill>
                  <a:srgbClr val="476FD6"/>
                </a:solidFill>
                <a:latin typeface="Roboto Slab" pitchFamily="34" charset="0"/>
                <a:ea typeface="Roboto Slab" pitchFamily="34" charset="-122"/>
                <a:cs typeface="Roboto Slab" pitchFamily="34" charset="-120"/>
              </a:rPr>
              <a:t>Improved Safety</a:t>
            </a:r>
            <a:endParaRPr lang="en-US" sz="2187" dirty="0"/>
          </a:p>
        </p:txBody>
      </p:sp>
      <p:sp>
        <p:nvSpPr>
          <p:cNvPr id="13" name="Text 10"/>
          <p:cNvSpPr/>
          <p:nvPr/>
        </p:nvSpPr>
        <p:spPr>
          <a:xfrm>
            <a:off x="7726340" y="3082707"/>
            <a:ext cx="4365255" cy="1388745"/>
          </a:xfrm>
          <a:prstGeom prst="rect">
            <a:avLst/>
          </a:prstGeom>
          <a:noFill/>
          <a:ln/>
        </p:spPr>
        <p:txBody>
          <a:bodyPr wrap="square" rtlCol="0" anchor="t"/>
          <a:lstStyle/>
          <a:p>
            <a:pPr marL="0" indent="0" algn="just">
              <a:lnSpc>
                <a:spcPts val="2799"/>
              </a:lnSpc>
              <a:buNone/>
            </a:pPr>
            <a:r>
              <a:rPr lang="en-US" sz="1750" dirty="0">
                <a:solidFill>
                  <a:srgbClr val="15213F"/>
                </a:solidFill>
                <a:latin typeface="Roboto" pitchFamily="34" charset="0"/>
                <a:ea typeface="Roboto" pitchFamily="34" charset="-122"/>
                <a:cs typeface="Roboto" pitchFamily="34" charset="-120"/>
              </a:rPr>
              <a:t>Enable individuals to better identify potential hazards and navigate safely in various environments.</a:t>
            </a:r>
            <a:endParaRPr lang="en-US" sz="1750" dirty="0"/>
          </a:p>
        </p:txBody>
      </p:sp>
      <p:sp>
        <p:nvSpPr>
          <p:cNvPr id="14" name="Shape 11"/>
          <p:cNvSpPr/>
          <p:nvPr/>
        </p:nvSpPr>
        <p:spPr>
          <a:xfrm>
            <a:off x="694375" y="4666410"/>
            <a:ext cx="499943" cy="499943"/>
          </a:xfrm>
          <a:prstGeom prst="roundRect">
            <a:avLst>
              <a:gd name="adj" fmla="val 26667"/>
            </a:avLst>
          </a:prstGeom>
          <a:solidFill>
            <a:srgbClr val="E7EDF9"/>
          </a:solidFill>
          <a:ln/>
        </p:spPr>
      </p:sp>
      <p:sp>
        <p:nvSpPr>
          <p:cNvPr id="15" name="Text 12"/>
          <p:cNvSpPr/>
          <p:nvPr/>
        </p:nvSpPr>
        <p:spPr>
          <a:xfrm>
            <a:off x="852848" y="4708082"/>
            <a:ext cx="182880" cy="416481"/>
          </a:xfrm>
          <a:prstGeom prst="rect">
            <a:avLst/>
          </a:prstGeom>
          <a:noFill/>
          <a:ln/>
        </p:spPr>
        <p:txBody>
          <a:bodyPr wrap="none" rtlCol="0" anchor="t"/>
          <a:lstStyle/>
          <a:p>
            <a:pPr marL="0" indent="0" algn="ctr">
              <a:lnSpc>
                <a:spcPts val="3281"/>
              </a:lnSpc>
              <a:buNone/>
            </a:pPr>
            <a:r>
              <a:rPr lang="en-US" sz="2624" dirty="0">
                <a:solidFill>
                  <a:srgbClr val="476FD6"/>
                </a:solidFill>
                <a:latin typeface="Roboto Slab" pitchFamily="34" charset="0"/>
                <a:ea typeface="Roboto Slab" pitchFamily="34" charset="-122"/>
                <a:cs typeface="Roboto Slab" pitchFamily="34" charset="-120"/>
              </a:rPr>
              <a:t>3</a:t>
            </a:r>
            <a:endParaRPr lang="en-US" sz="2624" dirty="0"/>
          </a:p>
        </p:txBody>
      </p:sp>
      <p:sp>
        <p:nvSpPr>
          <p:cNvPr id="16" name="Text 13"/>
          <p:cNvSpPr/>
          <p:nvPr/>
        </p:nvSpPr>
        <p:spPr>
          <a:xfrm>
            <a:off x="1416489" y="4742729"/>
            <a:ext cx="3802380" cy="347186"/>
          </a:xfrm>
          <a:prstGeom prst="rect">
            <a:avLst/>
          </a:prstGeom>
          <a:noFill/>
          <a:ln/>
        </p:spPr>
        <p:txBody>
          <a:bodyPr wrap="none" rtlCol="0" anchor="t"/>
          <a:lstStyle/>
          <a:p>
            <a:pPr marL="0" indent="0">
              <a:lnSpc>
                <a:spcPts val="2734"/>
              </a:lnSpc>
              <a:buNone/>
            </a:pPr>
            <a:r>
              <a:rPr lang="en-US" sz="2187" dirty="0">
                <a:solidFill>
                  <a:srgbClr val="476FD6"/>
                </a:solidFill>
                <a:latin typeface="Roboto Slab" pitchFamily="34" charset="0"/>
                <a:ea typeface="Roboto Slab" pitchFamily="34" charset="-122"/>
                <a:cs typeface="Roboto Slab" pitchFamily="34" charset="-120"/>
              </a:rPr>
              <a:t>Efficient Information Retrieval</a:t>
            </a:r>
            <a:endParaRPr lang="en-US" sz="2187" dirty="0"/>
          </a:p>
        </p:txBody>
      </p:sp>
      <p:sp>
        <p:nvSpPr>
          <p:cNvPr id="17" name="Text 14"/>
          <p:cNvSpPr/>
          <p:nvPr/>
        </p:nvSpPr>
        <p:spPr>
          <a:xfrm>
            <a:off x="1416489" y="5223146"/>
            <a:ext cx="4780941" cy="710803"/>
          </a:xfrm>
          <a:prstGeom prst="rect">
            <a:avLst/>
          </a:prstGeom>
          <a:noFill/>
          <a:ln/>
        </p:spPr>
        <p:txBody>
          <a:bodyPr wrap="square" rtlCol="0" anchor="t"/>
          <a:lstStyle/>
          <a:p>
            <a:pPr marL="0" indent="0" algn="just">
              <a:lnSpc>
                <a:spcPts val="2799"/>
              </a:lnSpc>
              <a:buNone/>
            </a:pPr>
            <a:r>
              <a:rPr lang="en-US" sz="1750" dirty="0">
                <a:solidFill>
                  <a:srgbClr val="15213F"/>
                </a:solidFill>
                <a:latin typeface="Roboto" panose="02000000000000000000" pitchFamily="2" charset="0"/>
                <a:ea typeface="Roboto" panose="02000000000000000000" pitchFamily="2" charset="0"/>
                <a:cs typeface="Roboto" panose="02000000000000000000" pitchFamily="2" charset="0"/>
              </a:rPr>
              <a:t>Provide visually impaired individuals with detailed information about the objects and environment they encounter.</a:t>
            </a:r>
            <a:r>
              <a:rPr lang="en-US" sz="1750" b="0" i="0" dirty="0">
                <a:solidFill>
                  <a:srgbClr val="D1D5DB"/>
                </a:solidFill>
                <a:effectLst/>
                <a:latin typeface="Roboto" panose="02000000000000000000" pitchFamily="2" charset="0"/>
                <a:ea typeface="Roboto" panose="02000000000000000000" pitchFamily="2" charset="0"/>
                <a:cs typeface="Roboto" panose="02000000000000000000" pitchFamily="2" charset="0"/>
              </a:rPr>
              <a:t> </a:t>
            </a:r>
            <a:r>
              <a:rPr lang="en-US" sz="1750" b="0" i="0" dirty="0">
                <a:effectLst/>
                <a:latin typeface="Roboto" panose="02000000000000000000" pitchFamily="2" charset="0"/>
                <a:ea typeface="Roboto" panose="02000000000000000000" pitchFamily="2" charset="0"/>
                <a:cs typeface="Roboto" panose="02000000000000000000" pitchFamily="2" charset="0"/>
              </a:rPr>
              <a:t>Streamlines the process of obtaining contextual information, making it more accessible and immediate.</a:t>
            </a:r>
            <a:endParaRPr lang="en-US" sz="1750" dirty="0">
              <a:latin typeface="Roboto" panose="02000000000000000000" pitchFamily="2" charset="0"/>
              <a:ea typeface="Roboto" panose="02000000000000000000" pitchFamily="2" charset="0"/>
              <a:cs typeface="Roboto" panose="02000000000000000000" pitchFamily="2" charset="0"/>
            </a:endParaRPr>
          </a:p>
        </p:txBody>
      </p:sp>
      <p:pic>
        <p:nvPicPr>
          <p:cNvPr id="19" name="Picture 18">
            <a:extLst>
              <a:ext uri="{FF2B5EF4-FFF2-40B4-BE49-F238E27FC236}">
                <a16:creationId xmlns:a16="http://schemas.microsoft.com/office/drawing/2014/main" id="{46F560F1-74AE-7310-FA85-1A8ED09EC76F}"/>
              </a:ext>
            </a:extLst>
          </p:cNvPr>
          <p:cNvPicPr>
            <a:picLocks noChangeAspect="1"/>
          </p:cNvPicPr>
          <p:nvPr/>
        </p:nvPicPr>
        <p:blipFill>
          <a:blip r:embed="rId3"/>
          <a:stretch>
            <a:fillRect/>
          </a:stretch>
        </p:blipFill>
        <p:spPr>
          <a:xfrm>
            <a:off x="1" y="86062"/>
            <a:ext cx="694374" cy="694374"/>
          </a:xfrm>
          <a:prstGeom prst="rect">
            <a:avLst/>
          </a:prstGeom>
        </p:spPr>
      </p:pic>
      <p:sp>
        <p:nvSpPr>
          <p:cNvPr id="20" name="Shape 7">
            <a:extLst>
              <a:ext uri="{FF2B5EF4-FFF2-40B4-BE49-F238E27FC236}">
                <a16:creationId xmlns:a16="http://schemas.microsoft.com/office/drawing/2014/main" id="{FC2AA2FC-892D-DE0E-E631-2C1D869D2CFA}"/>
              </a:ext>
            </a:extLst>
          </p:cNvPr>
          <p:cNvSpPr/>
          <p:nvPr/>
        </p:nvSpPr>
        <p:spPr>
          <a:xfrm>
            <a:off x="6994330" y="4742729"/>
            <a:ext cx="499943" cy="499943"/>
          </a:xfrm>
          <a:prstGeom prst="roundRect">
            <a:avLst>
              <a:gd name="adj" fmla="val 26667"/>
            </a:avLst>
          </a:prstGeom>
          <a:solidFill>
            <a:srgbClr val="E7EDF9"/>
          </a:solidFill>
          <a:ln/>
        </p:spPr>
      </p:sp>
      <p:sp>
        <p:nvSpPr>
          <p:cNvPr id="21" name="Text 8">
            <a:extLst>
              <a:ext uri="{FF2B5EF4-FFF2-40B4-BE49-F238E27FC236}">
                <a16:creationId xmlns:a16="http://schemas.microsoft.com/office/drawing/2014/main" id="{A10DAC15-56F0-8C08-A3E8-DD30DC29376E}"/>
              </a:ext>
            </a:extLst>
          </p:cNvPr>
          <p:cNvSpPr/>
          <p:nvPr/>
        </p:nvSpPr>
        <p:spPr>
          <a:xfrm>
            <a:off x="7152802" y="4784401"/>
            <a:ext cx="182880" cy="416481"/>
          </a:xfrm>
          <a:prstGeom prst="rect">
            <a:avLst/>
          </a:prstGeom>
          <a:noFill/>
          <a:ln/>
        </p:spPr>
        <p:txBody>
          <a:bodyPr wrap="none" rtlCol="0" anchor="t"/>
          <a:lstStyle/>
          <a:p>
            <a:pPr marL="0" indent="0" algn="ctr">
              <a:lnSpc>
                <a:spcPts val="3281"/>
              </a:lnSpc>
              <a:buNone/>
            </a:pPr>
            <a:r>
              <a:rPr lang="en-US" sz="2624" dirty="0">
                <a:solidFill>
                  <a:srgbClr val="476FD6"/>
                </a:solidFill>
                <a:latin typeface="Roboto Slab" pitchFamily="34" charset="0"/>
                <a:ea typeface="Roboto Slab" pitchFamily="34" charset="-122"/>
                <a:cs typeface="Roboto Slab" pitchFamily="34" charset="-120"/>
              </a:rPr>
              <a:t>4</a:t>
            </a:r>
            <a:endParaRPr lang="en-US" sz="2624" dirty="0"/>
          </a:p>
        </p:txBody>
      </p:sp>
      <p:sp>
        <p:nvSpPr>
          <p:cNvPr id="24" name="Text 13">
            <a:extLst>
              <a:ext uri="{FF2B5EF4-FFF2-40B4-BE49-F238E27FC236}">
                <a16:creationId xmlns:a16="http://schemas.microsoft.com/office/drawing/2014/main" id="{9E4CFC59-87E5-FCA4-D170-476D503A60CE}"/>
              </a:ext>
            </a:extLst>
          </p:cNvPr>
          <p:cNvSpPr/>
          <p:nvPr/>
        </p:nvSpPr>
        <p:spPr>
          <a:xfrm>
            <a:off x="7726340" y="4721536"/>
            <a:ext cx="3802380" cy="347186"/>
          </a:xfrm>
          <a:prstGeom prst="rect">
            <a:avLst/>
          </a:prstGeom>
          <a:noFill/>
          <a:ln/>
        </p:spPr>
        <p:txBody>
          <a:bodyPr wrap="none" rtlCol="0" anchor="t"/>
          <a:lstStyle/>
          <a:p>
            <a:pPr marL="0" indent="0">
              <a:lnSpc>
                <a:spcPts val="2734"/>
              </a:lnSpc>
              <a:buNone/>
            </a:pPr>
            <a:r>
              <a:rPr lang="en-US" sz="2187" dirty="0">
                <a:solidFill>
                  <a:srgbClr val="476FD6"/>
                </a:solidFill>
                <a:latin typeface="Roboto Slab" pitchFamily="34" charset="0"/>
                <a:ea typeface="Roboto Slab" pitchFamily="34" charset="-122"/>
                <a:cs typeface="Roboto Slab" pitchFamily="34" charset="-120"/>
              </a:rPr>
              <a:t>Personal Empowerment</a:t>
            </a:r>
            <a:endParaRPr lang="en-US" sz="2187" dirty="0"/>
          </a:p>
        </p:txBody>
      </p:sp>
      <p:sp>
        <p:nvSpPr>
          <p:cNvPr id="26" name="Text 10">
            <a:extLst>
              <a:ext uri="{FF2B5EF4-FFF2-40B4-BE49-F238E27FC236}">
                <a16:creationId xmlns:a16="http://schemas.microsoft.com/office/drawing/2014/main" id="{F24501AD-6870-8704-C393-0D6C644B9C0B}"/>
              </a:ext>
            </a:extLst>
          </p:cNvPr>
          <p:cNvSpPr/>
          <p:nvPr/>
        </p:nvSpPr>
        <p:spPr>
          <a:xfrm>
            <a:off x="7726339" y="5250485"/>
            <a:ext cx="4365255" cy="1806531"/>
          </a:xfrm>
          <a:prstGeom prst="rect">
            <a:avLst/>
          </a:prstGeom>
          <a:noFill/>
          <a:ln/>
        </p:spPr>
        <p:txBody>
          <a:bodyPr wrap="square" rtlCol="0" anchor="t"/>
          <a:lstStyle/>
          <a:p>
            <a:pPr algn="just"/>
            <a:r>
              <a:rPr lang="en-US" sz="1750" b="0" i="0" dirty="0">
                <a:effectLst/>
                <a:latin typeface="Roboto" panose="02000000000000000000" pitchFamily="2" charset="0"/>
                <a:ea typeface="Roboto" panose="02000000000000000000" pitchFamily="2" charset="0"/>
                <a:cs typeface="Roboto" panose="02000000000000000000" pitchFamily="2" charset="0"/>
              </a:rPr>
              <a:t>Fosters  a  sense  of  empowerment  and self- confidence  among  visually  impaired </a:t>
            </a:r>
            <a:r>
              <a:rPr lang="en-US" sz="1750" i="0" dirty="0">
                <a:effectLst/>
                <a:latin typeface="Roboto" panose="02000000000000000000" pitchFamily="2" charset="0"/>
                <a:ea typeface="Roboto" panose="02000000000000000000" pitchFamily="2" charset="0"/>
                <a:cs typeface="Roboto" panose="02000000000000000000" pitchFamily="2" charset="0"/>
              </a:rPr>
              <a:t>individuals. Encourages a positive mindset and a proactive approach  to  exploring </a:t>
            </a:r>
            <a:r>
              <a:rPr lang="en-US" sz="1750" b="0" i="0" dirty="0">
                <a:effectLst/>
                <a:latin typeface="Roboto" panose="02000000000000000000" pitchFamily="2" charset="0"/>
                <a:ea typeface="Roboto" panose="02000000000000000000" pitchFamily="2" charset="0"/>
                <a:cs typeface="Roboto" panose="02000000000000000000" pitchFamily="2" charset="0"/>
              </a:rPr>
              <a:t>and interacting with the world.</a:t>
            </a:r>
          </a:p>
          <a:p>
            <a:pPr marL="0" indent="0" algn="just">
              <a:lnSpc>
                <a:spcPts val="2799"/>
              </a:lnSpc>
              <a:buNone/>
            </a:pPr>
            <a:endParaRPr lang="en-US" sz="1750" dirty="0">
              <a:latin typeface="Roboto" panose="02000000000000000000" pitchFamily="2" charset="0"/>
              <a:ea typeface="Roboto" panose="02000000000000000000" pitchFamily="2" charset="0"/>
              <a:cs typeface="Roboto" panose="02000000000000000000" pitchFamily="2"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940713" y="559089"/>
            <a:ext cx="5829300" cy="694373"/>
          </a:xfrm>
          <a:prstGeom prst="rect">
            <a:avLst/>
          </a:prstGeom>
          <a:noFill/>
          <a:ln/>
        </p:spPr>
        <p:txBody>
          <a:bodyPr wrap="none" rtlCol="0" anchor="t"/>
          <a:lstStyle/>
          <a:p>
            <a:pPr marL="0" indent="0">
              <a:lnSpc>
                <a:spcPts val="5468"/>
              </a:lnSpc>
              <a:buNone/>
            </a:pPr>
            <a:r>
              <a:rPr lang="en-US" sz="4374" dirty="0">
                <a:solidFill>
                  <a:srgbClr val="476FD6"/>
                </a:solidFill>
                <a:latin typeface="Roboto Slab" pitchFamily="34" charset="0"/>
                <a:ea typeface="Roboto Slab" pitchFamily="34" charset="-122"/>
                <a:cs typeface="Roboto Slab" pitchFamily="34" charset="-120"/>
              </a:rPr>
              <a:t>Future Enhancements</a:t>
            </a:r>
            <a:endParaRPr lang="en-US" sz="4374" dirty="0"/>
          </a:p>
        </p:txBody>
      </p:sp>
      <p:sp>
        <p:nvSpPr>
          <p:cNvPr id="6" name="Text 3"/>
          <p:cNvSpPr/>
          <p:nvPr/>
        </p:nvSpPr>
        <p:spPr>
          <a:xfrm>
            <a:off x="1369993" y="5125455"/>
            <a:ext cx="3223260" cy="347186"/>
          </a:xfrm>
          <a:prstGeom prst="rect">
            <a:avLst/>
          </a:prstGeom>
          <a:noFill/>
          <a:ln/>
        </p:spPr>
        <p:txBody>
          <a:bodyPr wrap="none" rtlCol="0" anchor="t"/>
          <a:lstStyle/>
          <a:p>
            <a:pPr marL="0" indent="0" algn="l">
              <a:lnSpc>
                <a:spcPts val="2734"/>
              </a:lnSpc>
              <a:buNone/>
            </a:pPr>
            <a:r>
              <a:rPr lang="en-US" sz="2187" dirty="0">
                <a:solidFill>
                  <a:srgbClr val="476FD6"/>
                </a:solidFill>
                <a:latin typeface="Roboto Slab" pitchFamily="34" charset="0"/>
                <a:ea typeface="Roboto Slab" pitchFamily="34" charset="-122"/>
                <a:cs typeface="Roboto Slab" pitchFamily="34" charset="-120"/>
              </a:rPr>
              <a:t>Multilingual Audio Output Support</a:t>
            </a:r>
            <a:endParaRPr lang="en-US" sz="2187" dirty="0"/>
          </a:p>
        </p:txBody>
      </p:sp>
      <p:sp>
        <p:nvSpPr>
          <p:cNvPr id="7" name="Text 4"/>
          <p:cNvSpPr/>
          <p:nvPr/>
        </p:nvSpPr>
        <p:spPr>
          <a:xfrm>
            <a:off x="1139994" y="5651740"/>
            <a:ext cx="5110520" cy="1066205"/>
          </a:xfrm>
          <a:prstGeom prst="rect">
            <a:avLst/>
          </a:prstGeom>
          <a:noFill/>
          <a:ln/>
        </p:spPr>
        <p:txBody>
          <a:bodyPr wrap="square" rtlCol="0" anchor="t"/>
          <a:lstStyle/>
          <a:p>
            <a:pPr marL="0" indent="0" algn="just">
              <a:lnSpc>
                <a:spcPts val="2799"/>
              </a:lnSpc>
              <a:buNone/>
            </a:pPr>
            <a:r>
              <a:rPr lang="en-US" sz="1750" dirty="0">
                <a:solidFill>
                  <a:srgbClr val="15213F"/>
                </a:solidFill>
                <a:latin typeface="Roboto" pitchFamily="34" charset="0"/>
                <a:ea typeface="Roboto" pitchFamily="34" charset="-122"/>
                <a:cs typeface="Roboto" pitchFamily="34" charset="-120"/>
              </a:rPr>
              <a:t>Enable multilingual audio support to further improve accuracy and enhance the user experience.</a:t>
            </a:r>
            <a:endParaRPr lang="en-US" sz="1750" dirty="0"/>
          </a:p>
        </p:txBody>
      </p:sp>
      <p:pic>
        <p:nvPicPr>
          <p:cNvPr id="8" name="Image 1" descr="preencoded.png"/>
          <p:cNvPicPr>
            <a:picLocks noChangeAspect="1"/>
          </p:cNvPicPr>
          <p:nvPr/>
        </p:nvPicPr>
        <p:blipFill>
          <a:blip r:embed="rId3"/>
          <a:stretch>
            <a:fillRect/>
          </a:stretch>
        </p:blipFill>
        <p:spPr>
          <a:xfrm>
            <a:off x="7299246" y="1621558"/>
            <a:ext cx="5110639" cy="3158609"/>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9" name="Text 5"/>
          <p:cNvSpPr/>
          <p:nvPr/>
        </p:nvSpPr>
        <p:spPr>
          <a:xfrm>
            <a:off x="7476565" y="5125455"/>
            <a:ext cx="3710940" cy="347186"/>
          </a:xfrm>
          <a:prstGeom prst="rect">
            <a:avLst/>
          </a:prstGeom>
          <a:noFill/>
          <a:ln/>
        </p:spPr>
        <p:txBody>
          <a:bodyPr wrap="none" rtlCol="0" anchor="t"/>
          <a:lstStyle/>
          <a:p>
            <a:pPr marL="0" indent="0" algn="l">
              <a:lnSpc>
                <a:spcPts val="2734"/>
              </a:lnSpc>
              <a:buNone/>
            </a:pPr>
            <a:r>
              <a:rPr lang="en-US" sz="2187" dirty="0">
                <a:solidFill>
                  <a:srgbClr val="476FD6"/>
                </a:solidFill>
                <a:latin typeface="Roboto Slab" pitchFamily="34" charset="0"/>
                <a:ea typeface="Roboto Slab" pitchFamily="34" charset="-122"/>
                <a:cs typeface="Roboto Slab" pitchFamily="34" charset="-120"/>
              </a:rPr>
              <a:t>Wearable Device Integration</a:t>
            </a:r>
            <a:endParaRPr lang="en-US" sz="2187" dirty="0"/>
          </a:p>
        </p:txBody>
      </p:sp>
      <p:sp>
        <p:nvSpPr>
          <p:cNvPr id="10" name="Text 6"/>
          <p:cNvSpPr/>
          <p:nvPr/>
        </p:nvSpPr>
        <p:spPr>
          <a:xfrm>
            <a:off x="7390507" y="5651741"/>
            <a:ext cx="5110639" cy="1066205"/>
          </a:xfrm>
          <a:prstGeom prst="rect">
            <a:avLst/>
          </a:prstGeom>
          <a:noFill/>
          <a:ln/>
        </p:spPr>
        <p:txBody>
          <a:bodyPr wrap="square" rtlCol="0" anchor="t"/>
          <a:lstStyle/>
          <a:p>
            <a:pPr marL="0" indent="0" algn="just">
              <a:lnSpc>
                <a:spcPts val="2799"/>
              </a:lnSpc>
              <a:buNone/>
            </a:pPr>
            <a:r>
              <a:rPr lang="en-US" sz="1750" dirty="0">
                <a:solidFill>
                  <a:srgbClr val="15213F"/>
                </a:solidFill>
                <a:latin typeface="Roboto" pitchFamily="34" charset="0"/>
                <a:ea typeface="Roboto" pitchFamily="34" charset="-122"/>
                <a:cs typeface="Roboto" pitchFamily="34" charset="-120"/>
              </a:rPr>
              <a:t>Will Investigate on the integration of the solution into wearable devices for a more seamless and portable experience.</a:t>
            </a:r>
            <a:endParaRPr lang="en-US" sz="1750" dirty="0"/>
          </a:p>
        </p:txBody>
      </p:sp>
      <p:pic>
        <p:nvPicPr>
          <p:cNvPr id="12" name="Picture 11">
            <a:extLst>
              <a:ext uri="{FF2B5EF4-FFF2-40B4-BE49-F238E27FC236}">
                <a16:creationId xmlns:a16="http://schemas.microsoft.com/office/drawing/2014/main" id="{A5D26241-F7D9-302F-6A19-EAADA573925A}"/>
              </a:ext>
            </a:extLst>
          </p:cNvPr>
          <p:cNvPicPr>
            <a:picLocks noChangeAspect="1"/>
          </p:cNvPicPr>
          <p:nvPr/>
        </p:nvPicPr>
        <p:blipFill>
          <a:blip r:embed="rId4"/>
          <a:stretch>
            <a:fillRect/>
          </a:stretch>
        </p:blipFill>
        <p:spPr>
          <a:xfrm>
            <a:off x="1" y="86062"/>
            <a:ext cx="694374" cy="694374"/>
          </a:xfrm>
          <a:prstGeom prst="rect">
            <a:avLst/>
          </a:prstGeom>
        </p:spPr>
      </p:pic>
      <p:pic>
        <p:nvPicPr>
          <p:cNvPr id="1026" name="Picture 2" descr="AI Audio Data | TELUS International">
            <a:extLst>
              <a:ext uri="{FF2B5EF4-FFF2-40B4-BE49-F238E27FC236}">
                <a16:creationId xmlns:a16="http://schemas.microsoft.com/office/drawing/2014/main" id="{70DDE6D3-E7BE-8E95-3B5F-77E3E5E03C9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70758" y="1610154"/>
            <a:ext cx="4782354" cy="3158609"/>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3FD98A-A1FD-0EC7-CA6F-D44429DCC4AE}"/>
              </a:ext>
            </a:extLst>
          </p:cNvPr>
          <p:cNvSpPr txBox="1"/>
          <p:nvPr/>
        </p:nvSpPr>
        <p:spPr>
          <a:xfrm>
            <a:off x="1656679" y="2175808"/>
            <a:ext cx="11704318" cy="1938992"/>
          </a:xfrm>
          <a:prstGeom prst="rect">
            <a:avLst/>
          </a:prstGeom>
          <a:noFill/>
        </p:spPr>
        <p:txBody>
          <a:bodyPr wrap="square" rtlCol="0">
            <a:spAutoFit/>
          </a:bodyPr>
          <a:lstStyle/>
          <a:p>
            <a:r>
              <a:rPr lang="en-IN" sz="12000" b="1" dirty="0">
                <a:latin typeface="Roboto Slab" pitchFamily="2" charset="0"/>
                <a:ea typeface="Roboto Slab" pitchFamily="2" charset="0"/>
                <a:cs typeface="Roboto Slab" pitchFamily="2" charset="0"/>
              </a:rPr>
              <a:t>THANK  YOU </a:t>
            </a:r>
          </a:p>
        </p:txBody>
      </p:sp>
      <p:pic>
        <p:nvPicPr>
          <p:cNvPr id="3" name="Picture 2">
            <a:extLst>
              <a:ext uri="{FF2B5EF4-FFF2-40B4-BE49-F238E27FC236}">
                <a16:creationId xmlns:a16="http://schemas.microsoft.com/office/drawing/2014/main" id="{0E873CD2-741D-5883-5ED1-4D8091968E1C}"/>
              </a:ext>
            </a:extLst>
          </p:cNvPr>
          <p:cNvPicPr>
            <a:picLocks noChangeAspect="1"/>
          </p:cNvPicPr>
          <p:nvPr/>
        </p:nvPicPr>
        <p:blipFill>
          <a:blip r:embed="rId2"/>
          <a:stretch>
            <a:fillRect/>
          </a:stretch>
        </p:blipFill>
        <p:spPr>
          <a:xfrm>
            <a:off x="1" y="86062"/>
            <a:ext cx="694374" cy="694374"/>
          </a:xfrm>
          <a:prstGeom prst="rect">
            <a:avLst/>
          </a:prstGeom>
        </p:spPr>
      </p:pic>
      <p:pic>
        <p:nvPicPr>
          <p:cNvPr id="4" name="Picture 3">
            <a:extLst>
              <a:ext uri="{FF2B5EF4-FFF2-40B4-BE49-F238E27FC236}">
                <a16:creationId xmlns:a16="http://schemas.microsoft.com/office/drawing/2014/main" id="{486DD0AF-5BD7-D623-7470-B966632C3638}"/>
              </a:ext>
            </a:extLst>
          </p:cNvPr>
          <p:cNvPicPr>
            <a:picLocks noChangeAspect="1"/>
          </p:cNvPicPr>
          <p:nvPr/>
        </p:nvPicPr>
        <p:blipFill>
          <a:blip r:embed="rId2"/>
          <a:stretch>
            <a:fillRect/>
          </a:stretch>
        </p:blipFill>
        <p:spPr>
          <a:xfrm>
            <a:off x="5088367" y="3782621"/>
            <a:ext cx="4260028" cy="4260028"/>
          </a:xfrm>
          <a:prstGeom prst="rect">
            <a:avLst/>
          </a:prstGeom>
        </p:spPr>
      </p:pic>
    </p:spTree>
    <p:extLst>
      <p:ext uri="{BB962C8B-B14F-4D97-AF65-F5344CB8AC3E}">
        <p14:creationId xmlns:p14="http://schemas.microsoft.com/office/powerpoint/2010/main" val="12170568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172</TotalTime>
  <Words>359</Words>
  <Application>Microsoft Office PowerPoint</Application>
  <PresentationFormat>Custom</PresentationFormat>
  <Paragraphs>44</Paragraphs>
  <Slides>7</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Open Sans</vt:lpstr>
      <vt:lpstr>Roboto</vt:lpstr>
      <vt:lpstr>Roboto Slab</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ARCHISMWAN CHATTERJEE</cp:lastModifiedBy>
  <cp:revision>2</cp:revision>
  <dcterms:created xsi:type="dcterms:W3CDTF">2024-01-03T17:43:42Z</dcterms:created>
  <dcterms:modified xsi:type="dcterms:W3CDTF">2024-01-04T05:53:43Z</dcterms:modified>
</cp:coreProperties>
</file>